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300" r:id="rId3"/>
    <p:sldId id="528" r:id="rId4"/>
    <p:sldId id="301" r:id="rId5"/>
    <p:sldId id="302" r:id="rId6"/>
    <p:sldId id="303" r:id="rId7"/>
    <p:sldId id="304" r:id="rId8"/>
    <p:sldId id="521" r:id="rId9"/>
    <p:sldId id="522" r:id="rId10"/>
    <p:sldId id="305" r:id="rId11"/>
    <p:sldId id="306" r:id="rId12"/>
    <p:sldId id="307" r:id="rId13"/>
    <p:sldId id="318" r:id="rId14"/>
    <p:sldId id="309" r:id="rId15"/>
    <p:sldId id="319" r:id="rId16"/>
    <p:sldId id="320" r:id="rId17"/>
    <p:sldId id="315" r:id="rId18"/>
    <p:sldId id="316" r:id="rId19"/>
    <p:sldId id="317" r:id="rId20"/>
    <p:sldId id="321" r:id="rId21"/>
    <p:sldId id="322" r:id="rId22"/>
    <p:sldId id="324" r:id="rId23"/>
    <p:sldId id="325" r:id="rId24"/>
    <p:sldId id="326" r:id="rId25"/>
    <p:sldId id="327" r:id="rId26"/>
    <p:sldId id="328" r:id="rId27"/>
    <p:sldId id="330" r:id="rId28"/>
    <p:sldId id="295" r:id="rId29"/>
    <p:sldId id="527" r:id="rId30"/>
    <p:sldId id="332" r:id="rId31"/>
    <p:sldId id="333" r:id="rId32"/>
    <p:sldId id="335" r:id="rId33"/>
    <p:sldId id="339" r:id="rId34"/>
    <p:sldId id="329" r:id="rId35"/>
    <p:sldId id="342" r:id="rId36"/>
    <p:sldId id="343" r:id="rId37"/>
    <p:sldId id="344" r:id="rId38"/>
    <p:sldId id="345" r:id="rId39"/>
    <p:sldId id="346" r:id="rId40"/>
    <p:sldId id="348" r:id="rId41"/>
    <p:sldId id="340" r:id="rId42"/>
    <p:sldId id="529" r:id="rId43"/>
    <p:sldId id="530" r:id="rId44"/>
    <p:sldId id="534" r:id="rId45"/>
    <p:sldId id="353" r:id="rId46"/>
    <p:sldId id="258" r:id="rId47"/>
    <p:sldId id="260" r:id="rId48"/>
    <p:sldId id="308" r:id="rId49"/>
    <p:sldId id="535" r:id="rId50"/>
    <p:sldId id="273" r:id="rId51"/>
    <p:sldId id="536" r:id="rId52"/>
    <p:sldId id="310" r:id="rId53"/>
    <p:sldId id="311" r:id="rId54"/>
    <p:sldId id="312" r:id="rId55"/>
    <p:sldId id="314" r:id="rId56"/>
    <p:sldId id="279" r:id="rId57"/>
    <p:sldId id="537" r:id="rId58"/>
    <p:sldId id="538" r:id="rId59"/>
    <p:sldId id="539" r:id="rId60"/>
    <p:sldId id="283" r:id="rId61"/>
    <p:sldId id="557" r:id="rId62"/>
    <p:sldId id="540" r:id="rId63"/>
    <p:sldId id="285" r:id="rId64"/>
    <p:sldId id="541" r:id="rId65"/>
    <p:sldId id="542" r:id="rId66"/>
    <p:sldId id="293" r:id="rId67"/>
    <p:sldId id="543" r:id="rId68"/>
    <p:sldId id="544" r:id="rId69"/>
    <p:sldId id="545" r:id="rId70"/>
    <p:sldId id="290" r:id="rId71"/>
    <p:sldId id="291" r:id="rId72"/>
    <p:sldId id="546" r:id="rId73"/>
    <p:sldId id="286" r:id="rId74"/>
    <p:sldId id="287" r:id="rId75"/>
    <p:sldId id="289" r:id="rId76"/>
    <p:sldId id="288" r:id="rId77"/>
    <p:sldId id="323" r:id="rId78"/>
    <p:sldId id="547" r:id="rId79"/>
    <p:sldId id="548" r:id="rId80"/>
    <p:sldId id="549" r:id="rId81"/>
    <p:sldId id="550" r:id="rId82"/>
    <p:sldId id="551" r:id="rId83"/>
    <p:sldId id="554" r:id="rId84"/>
    <p:sldId id="558" r:id="rId85"/>
    <p:sldId id="533" r:id="rId86"/>
    <p:sldId id="555" r:id="rId87"/>
    <p:sldId id="553" r:id="rId88"/>
    <p:sldId id="379" r:id="rId89"/>
    <p:sldId id="380" r:id="rId90"/>
    <p:sldId id="381" r:id="rId91"/>
    <p:sldId id="382" r:id="rId92"/>
    <p:sldId id="383" r:id="rId93"/>
    <p:sldId id="384" r:id="rId94"/>
    <p:sldId id="385" r:id="rId95"/>
    <p:sldId id="386" r:id="rId96"/>
    <p:sldId id="387" r:id="rId97"/>
    <p:sldId id="388" r:id="rId98"/>
    <p:sldId id="389" r:id="rId99"/>
    <p:sldId id="390" r:id="rId100"/>
    <p:sldId id="391" r:id="rId101"/>
    <p:sldId id="392" r:id="rId102"/>
    <p:sldId id="523" r:id="rId103"/>
    <p:sldId id="393" r:id="rId104"/>
    <p:sldId id="394" r:id="rId105"/>
    <p:sldId id="395" r:id="rId106"/>
    <p:sldId id="396" r:id="rId107"/>
    <p:sldId id="397" r:id="rId108"/>
    <p:sldId id="398" r:id="rId109"/>
    <p:sldId id="399" r:id="rId110"/>
    <p:sldId id="400" r:id="rId111"/>
    <p:sldId id="401" r:id="rId112"/>
    <p:sldId id="559" r:id="rId113"/>
    <p:sldId id="561" r:id="rId114"/>
    <p:sldId id="560" r:id="rId115"/>
    <p:sldId id="525" r:id="rId116"/>
    <p:sldId id="531" r:id="rId117"/>
    <p:sldId id="532" r:id="rId118"/>
    <p:sldId id="562" r:id="rId119"/>
    <p:sldId id="563" r:id="rId120"/>
    <p:sldId id="402" r:id="rId121"/>
    <p:sldId id="403" r:id="rId122"/>
    <p:sldId id="404" r:id="rId123"/>
    <p:sldId id="405" r:id="rId124"/>
    <p:sldId id="406" r:id="rId125"/>
    <p:sldId id="411"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8" d="100"/>
          <a:sy n="78" d="100"/>
        </p:scale>
        <p:origin x="68" y="4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C84AC3-A4E2-49AE-974D-93366F159810}" type="datetimeFigureOut">
              <a:rPr lang="zh-CN" altLang="en-US" smtClean="0"/>
              <a:pPr/>
              <a:t>2023/6/3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7399C4-4D60-40AA-9F88-5EFBA68100E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uanlan.zhihu.com/p/81578438"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blogs.com/lizm166/p/10008634.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20D4FF9-A68B-4D95-A6FD-50A5270CB9BB}" type="slidenum">
              <a:rPr lang="zh-CN" altLang="en-US" smtClean="0"/>
              <a:pPr/>
              <a:t>11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Python Scrapy Selenium</a:t>
            </a:r>
            <a:r>
              <a:rPr lang="zh-CN" altLang="en-US" dirty="0">
                <a:hlinkClick r:id="rId3"/>
              </a:rPr>
              <a:t>整合：启动浏览器并登陆 </a:t>
            </a:r>
            <a:r>
              <a:rPr lang="en-US" altLang="zh-CN" dirty="0">
                <a:hlinkClick r:id="rId3"/>
              </a:rPr>
              <a:t>- </a:t>
            </a:r>
            <a:r>
              <a:rPr lang="zh-CN" altLang="en-US" dirty="0">
                <a:hlinkClick r:id="rId3"/>
              </a:rPr>
              <a:t>知乎 </a:t>
            </a:r>
            <a:r>
              <a:rPr lang="en-US" altLang="zh-CN" dirty="0">
                <a:hlinkClick r:id="rId3"/>
              </a:rPr>
              <a:t>(zhihu.com)</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67399C4-4D60-40AA-9F88-5EFBA68100E4}" type="slidenum">
              <a:rPr lang="zh-CN" altLang="en-US" smtClean="0"/>
              <a:pPr/>
              <a:t>85</a:t>
            </a:fld>
            <a:endParaRPr lang="zh-CN" altLang="en-US"/>
          </a:p>
        </p:txBody>
      </p:sp>
    </p:spTree>
    <p:extLst>
      <p:ext uri="{BB962C8B-B14F-4D97-AF65-F5344CB8AC3E}">
        <p14:creationId xmlns:p14="http://schemas.microsoft.com/office/powerpoint/2010/main" val="243528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https://blog.csdn.net/u012067766/article/details/79793264</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17BA1FA-A9C4-4338-9FB6-35DD0DDFFCEC}" type="slidenum">
              <a:rPr lang="zh-CN" altLang="en-US" smtClean="0"/>
              <a:pPr/>
              <a:t>103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0206B8-05B3-49A1-BD7C-87BFA573F06D}" type="slidenum">
              <a:rPr lang="zh-CN" altLang="en-US" smtClean="0"/>
              <a:pPr/>
              <a:t>121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NoSQL</a:t>
            </a:r>
            <a:r>
              <a:rPr lang="zh-CN" altLang="en-US" dirty="0"/>
              <a:t>数据库</a:t>
            </a:r>
            <a:r>
              <a:rPr lang="en-US" altLang="zh-CN" dirty="0"/>
              <a:t>SSDB</a:t>
            </a:r>
            <a:r>
              <a:rPr lang="zh-CN" altLang="en-US" dirty="0"/>
              <a:t>，用于代理</a:t>
            </a:r>
            <a:r>
              <a:rPr lang="en-US" altLang="zh-CN" dirty="0"/>
              <a:t>Redis</a:t>
            </a:r>
          </a:p>
          <a:p>
            <a:pPr lvl="2"/>
            <a:r>
              <a:rPr lang="en-US" altLang="zh-CN" dirty="0" err="1"/>
              <a:t>REmote</a:t>
            </a:r>
            <a:r>
              <a:rPr lang="en-US" altLang="zh-CN" dirty="0"/>
              <a:t> </a:t>
            </a:r>
            <a:r>
              <a:rPr lang="en-US" altLang="zh-CN" dirty="0" err="1"/>
              <a:t>DIctionary</a:t>
            </a:r>
            <a:r>
              <a:rPr lang="en-US" altLang="zh-CN" dirty="0"/>
              <a:t> Server(Redis) </a:t>
            </a:r>
          </a:p>
          <a:p>
            <a:pPr lvl="2"/>
            <a:r>
              <a:rPr lang="en-US" altLang="zh-CN" dirty="0"/>
              <a:t>key-value</a:t>
            </a:r>
            <a:r>
              <a:rPr lang="zh-CN" altLang="en-US" dirty="0"/>
              <a:t>存储系统</a:t>
            </a:r>
            <a:endParaRPr lang="en-US" altLang="zh-CN" dirty="0"/>
          </a:p>
          <a:p>
            <a:pPr lvl="1"/>
            <a:r>
              <a:rPr lang="zh-CN" altLang="en-US" dirty="0"/>
              <a:t>支持队列、</a:t>
            </a:r>
            <a:r>
              <a:rPr lang="en-US" altLang="zh-CN" dirty="0"/>
              <a:t>hash</a:t>
            </a:r>
            <a:r>
              <a:rPr lang="zh-CN" altLang="en-US" dirty="0"/>
              <a:t>、</a:t>
            </a:r>
            <a:r>
              <a:rPr lang="en-US" altLang="zh-CN" dirty="0"/>
              <a:t>set</a:t>
            </a:r>
            <a:r>
              <a:rPr lang="zh-CN" altLang="en-US" dirty="0"/>
              <a:t>、</a:t>
            </a:r>
            <a:r>
              <a:rPr lang="en-US" altLang="zh-CN" dirty="0"/>
              <a:t>k-v</a:t>
            </a:r>
            <a:r>
              <a:rPr lang="zh-CN" altLang="en-US" dirty="0"/>
              <a:t>对，支持</a:t>
            </a:r>
            <a:r>
              <a:rPr lang="en-US" altLang="zh-CN" dirty="0"/>
              <a:t>T</a:t>
            </a:r>
            <a:r>
              <a:rPr lang="zh-CN" altLang="en-US" dirty="0"/>
              <a:t>级别数据。</a:t>
            </a:r>
            <a:endParaRPr lang="en-US" altLang="zh-CN" dirty="0"/>
          </a:p>
          <a:p>
            <a:pPr lvl="1"/>
            <a:r>
              <a:rPr lang="zh-CN" altLang="en-US" dirty="0"/>
              <a:t>是做分布式爬虫很好中间存储工具。</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67399C4-4D60-40AA-9F88-5EFBA68100E4}" type="slidenum">
              <a:rPr lang="zh-CN" altLang="en-US" smtClean="0"/>
              <a:pPr/>
              <a:t>25</a:t>
            </a:fld>
            <a:endParaRPr lang="zh-CN" altLang="en-US"/>
          </a:p>
        </p:txBody>
      </p:sp>
    </p:spTree>
    <p:extLst>
      <p:ext uri="{BB962C8B-B14F-4D97-AF65-F5344CB8AC3E}">
        <p14:creationId xmlns:p14="http://schemas.microsoft.com/office/powerpoint/2010/main" val="2310098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7399C4-4D60-40AA-9F88-5EFBA68100E4}" type="slidenum">
              <a:rPr lang="zh-CN" altLang="en-US" smtClean="0"/>
              <a:pPr/>
              <a:t>27</a:t>
            </a:fld>
            <a:endParaRPr lang="zh-CN" altLang="en-US"/>
          </a:p>
        </p:txBody>
      </p:sp>
    </p:spTree>
    <p:extLst>
      <p:ext uri="{BB962C8B-B14F-4D97-AF65-F5344CB8AC3E}">
        <p14:creationId xmlns:p14="http://schemas.microsoft.com/office/powerpoint/2010/main" val="333345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b="1" dirty="0"/>
              <a:t>python3 </a:t>
            </a:r>
            <a:r>
              <a:rPr lang="zh-CN" altLang="en-US" b="1" dirty="0"/>
              <a:t>获取</a:t>
            </a:r>
            <a:r>
              <a:rPr lang="en-US" b="1" dirty="0"/>
              <a:t>cookie</a:t>
            </a:r>
            <a:r>
              <a:rPr lang="zh-CN" altLang="en-US" b="1" dirty="0"/>
              <a:t>解决方案</a:t>
            </a:r>
            <a:endParaRPr lang="en-US" dirty="0">
              <a:hlinkClick r:id="rId3"/>
            </a:endParaRPr>
          </a:p>
          <a:p>
            <a:pPr lvl="1"/>
            <a:r>
              <a:rPr lang="en-US" dirty="0">
                <a:hlinkClick r:id="rId3"/>
              </a:rPr>
              <a:t>https://www.cnblogs.com/lizm166/p/10008634.html</a:t>
            </a:r>
            <a:endParaRPr lang="en-US" b="1" dirty="0"/>
          </a:p>
          <a:p>
            <a:r>
              <a:rPr lang="zh-CN" altLang="en-US" b="1" dirty="0"/>
              <a:t>爬虫基础系列</a:t>
            </a:r>
            <a:r>
              <a:rPr lang="en-US" b="1" dirty="0"/>
              <a:t>requests——</a:t>
            </a:r>
            <a:r>
              <a:rPr lang="en-US" b="1" dirty="0" err="1"/>
              <a:t>cookiejar</a:t>
            </a:r>
            <a:endParaRPr lang="en-US" b="1" dirty="0"/>
          </a:p>
          <a:p>
            <a:pPr lvl="1"/>
            <a:r>
              <a:rPr lang="en-US" altLang="zh-CN" dirty="0"/>
              <a:t>https://www.jianshu.com/p/136e736b0618</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67399C4-4D60-40AA-9F88-5EFBA68100E4}" type="slidenum">
              <a:rPr lang="zh-CN" altLang="en-US" smtClean="0"/>
              <a:pPr/>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000000"/>
                </a:solidFill>
                <a:effectLst/>
                <a:latin typeface="Microsoft Yahei" panose="020B0503020204020204" pitchFamily="34" charset="-122"/>
                <a:ea typeface="Microsoft Yahei" panose="020B0503020204020204" pitchFamily="34" charset="-122"/>
              </a:rPr>
              <a:t>Python</a:t>
            </a:r>
            <a:r>
              <a:rPr lang="zh-CN" altLang="en-US" b="1" i="0" dirty="0">
                <a:solidFill>
                  <a:srgbClr val="000000"/>
                </a:solidFill>
                <a:effectLst/>
                <a:latin typeface="Microsoft Yahei" panose="020B0503020204020204" pitchFamily="34" charset="-122"/>
                <a:ea typeface="Microsoft Yahei" panose="020B0503020204020204" pitchFamily="34" charset="-122"/>
              </a:rPr>
              <a:t>网络爬虫之</a:t>
            </a:r>
            <a:r>
              <a:rPr lang="en-US" altLang="zh-CN" b="1" i="0" dirty="0">
                <a:solidFill>
                  <a:srgbClr val="000000"/>
                </a:solidFill>
                <a:effectLst/>
                <a:latin typeface="Microsoft Yahei" panose="020B0503020204020204" pitchFamily="34" charset="-122"/>
                <a:ea typeface="Microsoft Yahei" panose="020B0503020204020204" pitchFamily="34" charset="-122"/>
              </a:rPr>
              <a:t>Cookie</a:t>
            </a:r>
            <a:r>
              <a:rPr lang="zh-CN" altLang="en-US" b="1" i="0" dirty="0">
                <a:solidFill>
                  <a:srgbClr val="000000"/>
                </a:solidFill>
                <a:effectLst/>
                <a:latin typeface="Microsoft Yahei" panose="020B0503020204020204" pitchFamily="34" charset="-122"/>
                <a:ea typeface="Microsoft Yahei" panose="020B0503020204020204" pitchFamily="34" charset="-122"/>
              </a:rPr>
              <a:t>技术</a:t>
            </a:r>
            <a:endParaRPr lang="en-US" altLang="zh-CN" b="1" i="0" dirty="0">
              <a:solidFill>
                <a:srgbClr val="000000"/>
              </a:solidFill>
              <a:effectLst/>
              <a:latin typeface="Microsoft Yahei" panose="020B0503020204020204" pitchFamily="34" charset="-122"/>
              <a:ea typeface="Microsoft Yahei" panose="020B0503020204020204" pitchFamily="34" charset="-122"/>
            </a:endParaRPr>
          </a:p>
          <a:p>
            <a:pPr lvl="1"/>
            <a:r>
              <a:rPr lang="en-US" altLang="zh-CN" dirty="0"/>
              <a:t>https://baijiahao.baidu.com/s?id=1663362753993161485&amp;wfr=spider&amp;for=pc</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667399C4-4D60-40AA-9F88-5EFBA68100E4}" type="slidenum">
              <a:rPr lang="zh-CN" altLang="en-US" smtClean="0"/>
              <a:pPr/>
              <a:t>42</a:t>
            </a:fld>
            <a:endParaRPr lang="zh-CN" altLang="en-US"/>
          </a:p>
        </p:txBody>
      </p:sp>
    </p:spTree>
    <p:extLst>
      <p:ext uri="{BB962C8B-B14F-4D97-AF65-F5344CB8AC3E}">
        <p14:creationId xmlns:p14="http://schemas.microsoft.com/office/powerpoint/2010/main" val="245247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0206B8-05B3-49A1-BD7C-87BFA573F06D}" type="slidenum">
              <a:rPr lang="zh-CN" altLang="en-US" smtClean="0"/>
              <a:pPr/>
              <a:t>48</a:t>
            </a:fld>
            <a:endParaRPr lang="zh-CN" altLang="en-US"/>
          </a:p>
        </p:txBody>
      </p:sp>
    </p:spTree>
    <p:extLst>
      <p:ext uri="{BB962C8B-B14F-4D97-AF65-F5344CB8AC3E}">
        <p14:creationId xmlns:p14="http://schemas.microsoft.com/office/powerpoint/2010/main" val="2443715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0206B8-05B3-49A1-BD7C-87BFA573F06D}" type="slidenum">
              <a:rPr lang="zh-CN" altLang="en-US" smtClean="0"/>
              <a:pPr/>
              <a:t>50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注意</a:t>
            </a:r>
            <a:r>
              <a:rPr lang="zh-CN" altLang="en-US" dirty="0"/>
              <a:t>：</a:t>
            </a:r>
            <a:r>
              <a:rPr lang="en-US" altLang="zh-CN" dirty="0"/>
              <a:t>Python</a:t>
            </a:r>
            <a:r>
              <a:rPr lang="zh-CN" altLang="en-US" dirty="0"/>
              <a:t>文件名或者包名不要命名为</a:t>
            </a:r>
            <a:r>
              <a:rPr lang="en-US" altLang="zh-CN" dirty="0"/>
              <a:t>selenium</a:t>
            </a:r>
            <a:r>
              <a:rPr lang="zh-CN" altLang="en-US" dirty="0"/>
              <a:t>，会导致无法导入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0D4FF9-A68B-4D95-A6FD-50A5270CB9BB}" type="slidenum">
              <a:rPr lang="zh-CN" altLang="en-US" smtClean="0"/>
              <a:pPr/>
              <a:t>54</a:t>
            </a:fld>
            <a:endParaRPr lang="zh-CN" altLang="en-US"/>
          </a:p>
        </p:txBody>
      </p:sp>
    </p:spTree>
    <p:extLst>
      <p:ext uri="{BB962C8B-B14F-4D97-AF65-F5344CB8AC3E}">
        <p14:creationId xmlns:p14="http://schemas.microsoft.com/office/powerpoint/2010/main" val="400713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90206B8-05B3-49A1-BD7C-87BFA573F06D}" type="slidenum">
              <a:rPr lang="zh-CN" altLang="en-US" smtClean="0"/>
              <a:pPr/>
              <a:t>63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2023/6/3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zh-cn/3/library/urllib.robotparser.html" TargetMode="External"/><Relationship Id="rId2" Type="http://schemas.openxmlformats.org/officeDocument/2006/relationships/hyperlink" Target="https://docs.python.org/zh-cn/3/library/urllib.request.html"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download.csdn.net/download/whatday/7740469" TargetMode="External"/><Relationship Id="rId2" Type="http://schemas.openxmlformats.org/officeDocument/2006/relationships/hyperlink" Target="https://github.com/tesseract-ocr/tesserac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cnblogs.com/xcj26/p/5242758.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1kkk.com/"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www.1kkk.com/image3.ash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jianshu.com/p/1dff0ee6a450" TargetMode="External"/><Relationship Id="rId2" Type="http://schemas.openxmlformats.org/officeDocument/2006/relationships/hyperlink" Target="http://www.baidu.com/link?url=vhwEm6bs7sO8HYddyyy2_jxK522d8BU1vz8s1hQx-NEiv6wuv02F6EAFJhXhUpO4&amp;wd=&amp;eqid=9160b0e200003664000000035bbd3bfa"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jianshu.com/p/a56eec683f6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c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a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selenium.org.cn/" TargetMode="External"/><Relationship Id="rId2" Type="http://schemas.openxmlformats.org/officeDocument/2006/relationships/hyperlink" Target="http://www.selenium.org.cn/category/us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pypi.org/project/seleniu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o.csdn.net/so/search?q=webdriver&amp;spm=1001.2101.3001.7020" TargetMode="External"/><Relationship Id="rId2" Type="http://schemas.openxmlformats.org/officeDocument/2006/relationships/hyperlink" Target="https://blog.csdn.net/m0_46521785/article/details/109358787"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kfc.com.cn/kfccda/storelist/index.aspx"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cnblogs.com/Raincost-Z/p/12167406.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hyperlink" Target="https://www.zhihu.com/question/20653055" TargetMode="Externa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7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ancii.com/asrq5llp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cloud.baidu.com/doc/OCR/index.html" TargetMode="External"/><Relationship Id="rId2" Type="http://schemas.openxmlformats.org/officeDocument/2006/relationships/hyperlink" Target="https://cloud.baidu.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aidemo.youdao.com/ocrdemo" TargetMode="External"/><Relationship Id="rId2" Type="http://schemas.openxmlformats.org/officeDocument/2006/relationships/hyperlink" Target="https://azure.microsoft.com/zh-cn/services/cognitive-services/computer-vision/" TargetMode="External"/><Relationship Id="rId1" Type="http://schemas.openxmlformats.org/officeDocument/2006/relationships/slideLayout" Target="../slideLayouts/slideLayout2.xml"/><Relationship Id="rId5" Type="http://schemas.openxmlformats.org/officeDocument/2006/relationships/hyperlink" Target="https://cloud.tencent.com/product/ocr" TargetMode="External"/><Relationship Id="rId4" Type="http://schemas.openxmlformats.org/officeDocument/2006/relationships/hyperlink" Target="https://www.aliyun.com/product/cdi/"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blog.csdn.net/ITBigGod/article/details/8670494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a:t>
            </a:r>
            <a:r>
              <a:rPr lang="en-US" altLang="zh-CN" dirty="0"/>
              <a:t>4</a:t>
            </a:r>
            <a:r>
              <a:rPr lang="zh-CN" altLang="en-US" dirty="0"/>
              <a:t>讲  爬虫与网站的博弈 </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dirty="0" err="1"/>
              <a:t>urllib</a:t>
            </a:r>
            <a:r>
              <a:rPr lang="en-US" dirty="0"/>
              <a:t> </a:t>
            </a:r>
            <a:r>
              <a:rPr lang="zh-CN" altLang="en-US" dirty="0"/>
              <a:t>是一个收集了多个涉及 </a:t>
            </a:r>
            <a:r>
              <a:rPr lang="en-US" dirty="0"/>
              <a:t>URL </a:t>
            </a:r>
            <a:r>
              <a:rPr lang="zh-CN" altLang="en-US" dirty="0"/>
              <a:t>的模块的包：</a:t>
            </a:r>
          </a:p>
          <a:p>
            <a:pPr lvl="1"/>
            <a:r>
              <a:rPr lang="en-US" dirty="0" err="1">
                <a:hlinkClick r:id="rId2" tooltip="urllib.request: Extensible library for opening URLs."/>
              </a:rPr>
              <a:t>urllib.request</a:t>
            </a:r>
            <a:r>
              <a:rPr lang="en-US" dirty="0"/>
              <a:t> </a:t>
            </a:r>
            <a:r>
              <a:rPr lang="zh-CN" altLang="en-US" dirty="0"/>
              <a:t>打开和读取 </a:t>
            </a:r>
            <a:r>
              <a:rPr lang="en-US" dirty="0"/>
              <a:t>URL</a:t>
            </a:r>
          </a:p>
          <a:p>
            <a:pPr lvl="1"/>
            <a:r>
              <a:rPr lang="en-US" dirty="0" err="1">
                <a:hlinkClick r:id="rId3" tooltip="urllib.robotparser: Load a robots.txt file and answer questions about fetchability of other URLs."/>
              </a:rPr>
              <a:t>urllib.robotparser</a:t>
            </a:r>
            <a:r>
              <a:rPr lang="en-US" dirty="0"/>
              <a:t> </a:t>
            </a:r>
            <a:r>
              <a:rPr lang="zh-CN" altLang="en-US" dirty="0"/>
              <a:t>用于解析 </a:t>
            </a:r>
            <a:r>
              <a:rPr lang="en-US" dirty="0"/>
              <a:t>robots.txt </a:t>
            </a:r>
            <a:r>
              <a:rPr lang="zh-CN" altLang="en-US" dirty="0"/>
              <a:t>文件</a:t>
            </a:r>
            <a:endParaRPr lang="en-US" altLang="zh-CN" dirty="0"/>
          </a:p>
          <a:p>
            <a:pPr lvl="2"/>
            <a:r>
              <a:rPr lang="zh-CN" altLang="en-US" dirty="0"/>
              <a:t>它可以回答关于某个特定用户代理是否能在 </a:t>
            </a:r>
            <a:r>
              <a:rPr lang="en-US" altLang="zh-CN" dirty="0"/>
              <a:t>Web </a:t>
            </a:r>
            <a:r>
              <a:rPr lang="zh-CN" altLang="en-US" dirty="0"/>
              <a:t>站点获取发布 </a:t>
            </a:r>
            <a:r>
              <a:rPr lang="en-US" altLang="zh-CN" dirty="0"/>
              <a:t>robots.txt </a:t>
            </a:r>
            <a:r>
              <a:rPr lang="zh-CN" altLang="en-US" dirty="0"/>
              <a:t>文件的 </a:t>
            </a:r>
            <a:r>
              <a:rPr lang="en-US" altLang="zh-CN" dirty="0"/>
              <a:t>URL </a:t>
            </a:r>
            <a:r>
              <a:rPr lang="zh-CN" altLang="en-US" dirty="0"/>
              <a:t>的问题。</a:t>
            </a:r>
          </a:p>
          <a:p>
            <a:r>
              <a:rPr lang="en-US" altLang="zh-CN" sz="2400" dirty="0"/>
              <a:t>https://docs.python.org/zh-cn/3/library/urllib.html</a:t>
            </a:r>
            <a:endParaRPr lang="zh-CN" altLang="en-US"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p:cNvPicPr>
            <a:picLocks noGrp="1" noChangeAspect="1" noChangeArrowheads="1"/>
          </p:cNvPicPr>
          <p:nvPr>
            <p:ph idx="1"/>
          </p:nvPr>
        </p:nvPicPr>
        <p:blipFill>
          <a:blip r:embed="rId2"/>
          <a:srcRect/>
          <a:stretch>
            <a:fillRect/>
          </a:stretch>
        </p:blipFill>
        <p:spPr bwMode="auto">
          <a:xfrm>
            <a:off x="785785" y="1071546"/>
            <a:ext cx="7411635" cy="4857784"/>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en-US" dirty="0"/>
              <a:t>识别的结果并不稳定，有的时候并不能完全识别，可以用机器学习的方法来训练增加识别度</a:t>
            </a:r>
            <a:endParaRPr lang="en-US" altLang="zh-CN" dirty="0"/>
          </a:p>
          <a:p>
            <a:pPr lvl="1"/>
            <a:r>
              <a:rPr lang="en-US" b="1" dirty="0" err="1"/>
              <a:t>Tesseract</a:t>
            </a:r>
            <a:r>
              <a:rPr lang="en-US" b="1" dirty="0"/>
              <a:t>-OCR</a:t>
            </a:r>
            <a:r>
              <a:rPr lang="zh-CN" altLang="en-US" b="1" dirty="0"/>
              <a:t>的简单使用与训练</a:t>
            </a:r>
            <a:endParaRPr lang="en-US" altLang="zh-CN" b="1" dirty="0"/>
          </a:p>
          <a:p>
            <a:pPr lvl="2"/>
            <a:r>
              <a:rPr lang="zh-CN" altLang="en-US" b="0" i="0" dirty="0">
                <a:solidFill>
                  <a:srgbClr val="4D4D4D"/>
                </a:solidFill>
                <a:effectLst/>
                <a:latin typeface="-apple-system"/>
              </a:rPr>
              <a:t>源码地址为：</a:t>
            </a:r>
            <a:r>
              <a:rPr lang="en-US" altLang="zh-CN" b="0" i="0" u="none" strike="noStrike" dirty="0">
                <a:solidFill>
                  <a:srgbClr val="4EA1DB"/>
                </a:solidFill>
                <a:effectLst/>
                <a:latin typeface="-apple-system"/>
                <a:hlinkClick r:id="rId2"/>
              </a:rPr>
              <a:t>https://github.com/tesseract-ocr/tesseract</a:t>
            </a:r>
            <a:r>
              <a:rPr lang="zh-CN" altLang="en-US" b="0" i="0" dirty="0">
                <a:solidFill>
                  <a:srgbClr val="4D4D4D"/>
                </a:solidFill>
                <a:effectLst/>
                <a:latin typeface="-apple-system"/>
              </a:rPr>
              <a:t>；</a:t>
            </a:r>
          </a:p>
          <a:p>
            <a:pPr lvl="2"/>
            <a:r>
              <a:rPr lang="en-US" altLang="zh-CN" b="0" i="0" dirty="0">
                <a:solidFill>
                  <a:srgbClr val="4D4D4D"/>
                </a:solidFill>
                <a:effectLst/>
                <a:latin typeface="-apple-system"/>
              </a:rPr>
              <a:t>EXE</a:t>
            </a:r>
            <a:r>
              <a:rPr lang="zh-CN" altLang="en-US" b="0" i="0" dirty="0">
                <a:solidFill>
                  <a:srgbClr val="4D4D4D"/>
                </a:solidFill>
                <a:effectLst/>
                <a:latin typeface="-apple-system"/>
              </a:rPr>
              <a:t>可执行文件地址：</a:t>
            </a:r>
            <a:r>
              <a:rPr lang="en-US" altLang="zh-CN" b="0" i="0" u="none" strike="noStrike" dirty="0">
                <a:solidFill>
                  <a:srgbClr val="4EA1DB"/>
                </a:solidFill>
                <a:effectLst/>
                <a:latin typeface="-apple-system"/>
                <a:hlinkClick r:id="rId3"/>
              </a:rPr>
              <a:t>http://download.csdn.net/download/whatday/7740469</a:t>
            </a:r>
            <a:r>
              <a:rPr lang="zh-CN" altLang="en-US" b="0" i="0" dirty="0">
                <a:solidFill>
                  <a:srgbClr val="4D4D4D"/>
                </a:solidFill>
                <a:effectLst/>
                <a:latin typeface="-apple-system"/>
              </a:rPr>
              <a:t>；</a:t>
            </a:r>
            <a:endParaRPr lang="en-US" altLang="zh-CN" b="1" dirty="0"/>
          </a:p>
          <a:p>
            <a:pPr lvl="1"/>
            <a:r>
              <a:rPr lang="zh-CN" altLang="en-US" b="1" dirty="0"/>
              <a:t>需要构造有标注的数据集，越大越好</a:t>
            </a:r>
            <a:endParaRPr lang="en-US" altLang="zh-CN" b="1" dirty="0"/>
          </a:p>
          <a:p>
            <a:pPr lvl="1"/>
            <a:r>
              <a:rPr lang="en-US" altLang="zh-CN" b="1" dirty="0"/>
              <a:t>https://blog.csdn.net/zhengxiuchen86/article/details/81285331</a:t>
            </a:r>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9B50F-B4C5-492D-B883-9E5E9DFE316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2A30267-A280-4CD3-8888-DBE73C043C7A}"/>
              </a:ext>
            </a:extLst>
          </p:cNvPr>
          <p:cNvSpPr>
            <a:spLocks noGrp="1"/>
          </p:cNvSpPr>
          <p:nvPr>
            <p:ph idx="1"/>
          </p:nvPr>
        </p:nvSpPr>
        <p:spPr/>
        <p:txBody>
          <a:bodyPr>
            <a:normAutofit lnSpcReduction="10000"/>
          </a:bodyPr>
          <a:lstStyle/>
          <a:p>
            <a:pPr algn="l"/>
            <a:r>
              <a:rPr lang="en-US" altLang="zh-CN" b="1" i="0" dirty="0">
                <a:solidFill>
                  <a:srgbClr val="4F4F4F"/>
                </a:solidFill>
                <a:effectLst/>
                <a:latin typeface="PingFang SC"/>
              </a:rPr>
              <a:t>Tesseract</a:t>
            </a:r>
            <a:r>
              <a:rPr lang="zh-CN" altLang="en-US" b="1" i="0" dirty="0">
                <a:solidFill>
                  <a:srgbClr val="4F4F4F"/>
                </a:solidFill>
                <a:effectLst/>
                <a:latin typeface="PingFang SC"/>
              </a:rPr>
              <a:t>训练</a:t>
            </a:r>
            <a:r>
              <a:rPr lang="zh-CN" altLang="en-US" b="0" i="0" dirty="0">
                <a:solidFill>
                  <a:srgbClr val="4D4D4D"/>
                </a:solidFill>
                <a:effectLst/>
                <a:latin typeface="-apple-system"/>
              </a:rPr>
              <a:t>大体流程为：</a:t>
            </a:r>
            <a:endParaRPr lang="en-US" altLang="zh-CN" b="0" i="0" dirty="0">
              <a:solidFill>
                <a:srgbClr val="4D4D4D"/>
              </a:solidFill>
              <a:effectLst/>
              <a:latin typeface="-apple-system"/>
            </a:endParaRPr>
          </a:p>
          <a:p>
            <a:pPr lvl="1"/>
            <a:r>
              <a:rPr lang="zh-CN" altLang="en-US" b="0" i="0" dirty="0">
                <a:solidFill>
                  <a:srgbClr val="4D4D4D"/>
                </a:solidFill>
                <a:effectLst/>
                <a:latin typeface="-apple-system"/>
              </a:rPr>
              <a:t>安装</a:t>
            </a:r>
            <a:r>
              <a:rPr lang="en-US" altLang="zh-CN" b="0" i="0" dirty="0" err="1">
                <a:solidFill>
                  <a:srgbClr val="4D4D4D"/>
                </a:solidFill>
                <a:effectLst/>
                <a:latin typeface="-apple-system"/>
              </a:rPr>
              <a:t>jTessBoxEditor</a:t>
            </a:r>
            <a:r>
              <a:rPr lang="en-US" altLang="zh-CN" b="0" i="0" dirty="0">
                <a:solidFill>
                  <a:srgbClr val="4D4D4D"/>
                </a:solidFill>
                <a:effectLst/>
                <a:latin typeface="-apple-system"/>
              </a:rPr>
              <a:t> </a:t>
            </a:r>
          </a:p>
          <a:p>
            <a:pPr lvl="1"/>
            <a:r>
              <a:rPr lang="en-US" altLang="zh-CN" b="0" i="0" dirty="0">
                <a:solidFill>
                  <a:srgbClr val="4D4D4D"/>
                </a:solidFill>
                <a:effectLst/>
                <a:latin typeface="-apple-system"/>
              </a:rPr>
              <a:t>-&gt; </a:t>
            </a:r>
            <a:r>
              <a:rPr lang="zh-CN" altLang="en-US" b="0" i="0" dirty="0">
                <a:solidFill>
                  <a:srgbClr val="4D4D4D"/>
                </a:solidFill>
                <a:effectLst/>
                <a:latin typeface="-apple-system"/>
              </a:rPr>
              <a:t>获取样本文件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-&gt; Merge</a:t>
            </a:r>
            <a:r>
              <a:rPr lang="zh-CN" altLang="en-US" b="0" i="0" dirty="0">
                <a:solidFill>
                  <a:srgbClr val="4D4D4D"/>
                </a:solidFill>
                <a:effectLst/>
                <a:latin typeface="-apple-system"/>
              </a:rPr>
              <a:t>样本文件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–&gt; </a:t>
            </a:r>
            <a:r>
              <a:rPr lang="zh-CN" altLang="en-US" b="0" i="0" dirty="0">
                <a:solidFill>
                  <a:srgbClr val="4D4D4D"/>
                </a:solidFill>
                <a:effectLst/>
                <a:latin typeface="-apple-system"/>
              </a:rPr>
              <a:t>生成</a:t>
            </a:r>
            <a:r>
              <a:rPr lang="en-US" altLang="zh-CN" b="0" i="0" dirty="0">
                <a:solidFill>
                  <a:srgbClr val="4D4D4D"/>
                </a:solidFill>
                <a:effectLst/>
                <a:latin typeface="-apple-system"/>
              </a:rPr>
              <a:t>BOX</a:t>
            </a:r>
            <a:r>
              <a:rPr lang="zh-CN" altLang="en-US" b="0" i="0" dirty="0">
                <a:solidFill>
                  <a:srgbClr val="4D4D4D"/>
                </a:solidFill>
                <a:effectLst/>
                <a:latin typeface="-apple-system"/>
              </a:rPr>
              <a:t>文件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-&gt; </a:t>
            </a:r>
            <a:r>
              <a:rPr lang="zh-CN" altLang="en-US" b="0" i="0" dirty="0">
                <a:solidFill>
                  <a:srgbClr val="4D4D4D"/>
                </a:solidFill>
                <a:effectLst/>
                <a:latin typeface="-apple-system"/>
              </a:rPr>
              <a:t>定义字符配置文件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-&gt; </a:t>
            </a:r>
            <a:r>
              <a:rPr lang="zh-CN" altLang="en-US" b="0" i="0" dirty="0">
                <a:solidFill>
                  <a:srgbClr val="4D4D4D"/>
                </a:solidFill>
                <a:effectLst/>
                <a:latin typeface="-apple-system"/>
              </a:rPr>
              <a:t>字符矫正</a:t>
            </a:r>
            <a:endParaRPr lang="en-US" altLang="zh-CN" b="0" i="0" dirty="0">
              <a:solidFill>
                <a:srgbClr val="4D4D4D"/>
              </a:solidFill>
              <a:effectLst/>
              <a:latin typeface="-apple-system"/>
            </a:endParaRPr>
          </a:p>
          <a:p>
            <a:pPr lvl="1"/>
            <a:r>
              <a:rPr lang="zh-CN" altLang="en-US" b="0" i="0" dirty="0">
                <a:solidFill>
                  <a:srgbClr val="4D4D4D"/>
                </a:solidFill>
                <a:effectLst/>
                <a:latin typeface="-apple-system"/>
              </a:rPr>
              <a:t> </a:t>
            </a:r>
            <a:r>
              <a:rPr lang="en-US" altLang="zh-CN" b="0" i="0" dirty="0">
                <a:solidFill>
                  <a:srgbClr val="4D4D4D"/>
                </a:solidFill>
                <a:effectLst/>
                <a:latin typeface="-apple-system"/>
              </a:rPr>
              <a:t>-&gt; </a:t>
            </a:r>
            <a:r>
              <a:rPr lang="zh-CN" altLang="en-US" b="0" i="0" dirty="0">
                <a:solidFill>
                  <a:srgbClr val="4D4D4D"/>
                </a:solidFill>
                <a:effectLst/>
                <a:latin typeface="-apple-system"/>
              </a:rPr>
              <a:t>执行批处理文件 </a:t>
            </a:r>
            <a:endParaRPr lang="en-US" altLang="zh-CN" b="0" i="0" dirty="0">
              <a:solidFill>
                <a:srgbClr val="4D4D4D"/>
              </a:solidFill>
              <a:effectLst/>
              <a:latin typeface="-apple-system"/>
            </a:endParaRPr>
          </a:p>
          <a:p>
            <a:pPr lvl="1"/>
            <a:r>
              <a:rPr lang="en-US" altLang="zh-CN" b="0" i="0" dirty="0">
                <a:solidFill>
                  <a:srgbClr val="4D4D4D"/>
                </a:solidFill>
                <a:effectLst/>
                <a:latin typeface="-apple-system"/>
              </a:rPr>
              <a:t>-&gt; </a:t>
            </a:r>
            <a:r>
              <a:rPr lang="zh-CN" altLang="en-US" b="0" i="0" dirty="0">
                <a:solidFill>
                  <a:srgbClr val="4D4D4D"/>
                </a:solidFill>
                <a:effectLst/>
                <a:latin typeface="-apple-system"/>
              </a:rPr>
              <a:t>将生成的</a:t>
            </a:r>
            <a:r>
              <a:rPr lang="en-US" altLang="zh-CN" b="0" i="0" dirty="0" err="1">
                <a:solidFill>
                  <a:srgbClr val="4D4D4D"/>
                </a:solidFill>
                <a:effectLst/>
                <a:latin typeface="-apple-system"/>
              </a:rPr>
              <a:t>traineddata</a:t>
            </a:r>
            <a:r>
              <a:rPr lang="zh-CN" altLang="en-US" b="0" i="0" dirty="0">
                <a:solidFill>
                  <a:srgbClr val="4D4D4D"/>
                </a:solidFill>
                <a:effectLst/>
                <a:latin typeface="-apple-system"/>
              </a:rPr>
              <a:t>放入</a:t>
            </a:r>
            <a:r>
              <a:rPr lang="en-US" altLang="zh-CN" b="0" i="0" dirty="0" err="1">
                <a:solidFill>
                  <a:srgbClr val="4D4D4D"/>
                </a:solidFill>
                <a:effectLst/>
                <a:latin typeface="-apple-system"/>
              </a:rPr>
              <a:t>tessdata</a:t>
            </a:r>
            <a:r>
              <a:rPr lang="zh-CN" altLang="en-US" b="0" i="0" dirty="0">
                <a:solidFill>
                  <a:srgbClr val="4D4D4D"/>
                </a:solidFill>
                <a:effectLst/>
                <a:latin typeface="-apple-system"/>
              </a:rPr>
              <a:t>中</a:t>
            </a:r>
          </a:p>
          <a:p>
            <a:endParaRPr lang="zh-CN" altLang="en-US" dirty="0"/>
          </a:p>
        </p:txBody>
      </p:sp>
    </p:spTree>
    <p:extLst>
      <p:ext uri="{BB962C8B-B14F-4D97-AF65-F5344CB8AC3E}">
        <p14:creationId xmlns:p14="http://schemas.microsoft.com/office/powerpoint/2010/main" val="3713951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zh-CN" dirty="0"/>
              <a:t>图片滑动验证码</a:t>
            </a:r>
            <a:endParaRPr lang="zh-CN" altLang="en-US" dirty="0"/>
          </a:p>
        </p:txBody>
      </p:sp>
      <p:sp>
        <p:nvSpPr>
          <p:cNvPr id="3" name="内容占位符 2"/>
          <p:cNvSpPr>
            <a:spLocks noGrp="1"/>
          </p:cNvSpPr>
          <p:nvPr>
            <p:ph idx="1"/>
          </p:nvPr>
        </p:nvSpPr>
        <p:spPr/>
        <p:txBody>
          <a:bodyPr>
            <a:normAutofit/>
          </a:bodyPr>
          <a:lstStyle/>
          <a:p>
            <a:r>
              <a:rPr lang="zh-CN" altLang="en-US" b="1" dirty="0">
                <a:hlinkClick r:id="rId3"/>
              </a:rPr>
              <a:t>淘宝滑动验证码研究</a:t>
            </a:r>
            <a:r>
              <a:rPr lang="zh-CN" altLang="en-US" b="1" dirty="0"/>
              <a:t> </a:t>
            </a:r>
            <a:endParaRPr lang="en-US" altLang="zh-CN" b="1" dirty="0"/>
          </a:p>
          <a:p>
            <a:pPr lvl="1"/>
            <a:r>
              <a:rPr lang="en-US" altLang="zh-CN" dirty="0">
                <a:hlinkClick r:id="rId3"/>
              </a:rPr>
              <a:t>https://www.cnblogs.com/xcj26/p/5242758.html</a:t>
            </a:r>
            <a:endParaRPr lang="en-US" altLang="zh-CN" dirty="0"/>
          </a:p>
          <a:p>
            <a:pPr lvl="1"/>
            <a:r>
              <a:rPr lang="en-US" altLang="zh-CN" dirty="0"/>
              <a:t>Java</a:t>
            </a:r>
            <a:r>
              <a:rPr lang="zh-CN" altLang="en-US" dirty="0"/>
              <a:t>爬虫</a:t>
            </a:r>
            <a:endParaRPr lang="en-US" altLang="zh-CN" dirty="0"/>
          </a:p>
          <a:p>
            <a:pPr lvl="1"/>
            <a:r>
              <a:rPr lang="zh-CN" altLang="en-US" dirty="0"/>
              <a:t>过程</a:t>
            </a:r>
            <a:endParaRPr lang="en-US" altLang="zh-CN" dirty="0"/>
          </a:p>
          <a:p>
            <a:pPr lvl="2"/>
            <a:r>
              <a:rPr lang="en-US" altLang="zh-CN" dirty="0"/>
              <a:t>1</a:t>
            </a:r>
            <a:r>
              <a:rPr lang="zh-CN" altLang="en-US" dirty="0"/>
              <a:t>，判断验证码在什么时候出现。</a:t>
            </a:r>
            <a:endParaRPr lang="en-US" altLang="zh-CN" dirty="0"/>
          </a:p>
          <a:p>
            <a:pPr lvl="3"/>
            <a:r>
              <a:rPr lang="en-US" altLang="zh-CN" dirty="0"/>
              <a:t>Cookie </a:t>
            </a:r>
            <a:r>
              <a:rPr lang="zh-CN" altLang="en-US" dirty="0"/>
              <a:t>影响</a:t>
            </a:r>
            <a:endParaRPr lang="en-US" altLang="zh-CN" dirty="0"/>
          </a:p>
          <a:p>
            <a:pPr lvl="3"/>
            <a:r>
              <a:rPr lang="en-US" altLang="zh-CN" dirty="0"/>
              <a:t>HTML</a:t>
            </a:r>
            <a:r>
              <a:rPr lang="zh-CN" altLang="en-US" dirty="0"/>
              <a:t>代码体现</a:t>
            </a:r>
          </a:p>
          <a:p>
            <a:pPr lvl="2"/>
            <a:r>
              <a:rPr lang="en-US" altLang="zh-CN" dirty="0"/>
              <a:t>2</a:t>
            </a:r>
            <a:r>
              <a:rPr lang="zh-CN" altLang="en-US" dirty="0"/>
              <a:t>，验证码出现时，判断何时加载完成。</a:t>
            </a:r>
            <a:endParaRPr lang="en-US" altLang="zh-CN" dirty="0"/>
          </a:p>
          <a:p>
            <a:pPr lvl="3"/>
            <a:r>
              <a:rPr lang="en-US" altLang="zh-CN" dirty="0"/>
              <a:t>span</a:t>
            </a:r>
            <a:r>
              <a:rPr lang="zh-CN" altLang="en-US" dirty="0"/>
              <a:t>的文字变为了 ‘请按住滑块，拖动到最右边’</a:t>
            </a:r>
          </a:p>
          <a:p>
            <a:pPr lvl="1"/>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6" y="2928934"/>
            <a:ext cx="258127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723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en-US" altLang="zh-CN" dirty="0"/>
              <a:t>3</a:t>
            </a:r>
            <a:r>
              <a:rPr lang="zh-CN" altLang="en-US" dirty="0"/>
              <a:t>，确定验证码的位置。</a:t>
            </a:r>
            <a:endParaRPr lang="en-US" altLang="zh-CN" dirty="0"/>
          </a:p>
          <a:p>
            <a:pPr lvl="2"/>
            <a:r>
              <a:rPr lang="zh-CN" altLang="en-US" dirty="0"/>
              <a:t>自动识别出鼠标拖拽轨迹的初始位置</a:t>
            </a:r>
            <a:r>
              <a:rPr lang="en-US" altLang="zh-CN" dirty="0"/>
              <a:t>P</a:t>
            </a:r>
            <a:r>
              <a:rPr lang="zh-CN" altLang="en-US" dirty="0"/>
              <a:t>＝</a:t>
            </a:r>
            <a:r>
              <a:rPr lang="en-US" altLang="zh-CN" dirty="0"/>
              <a:t>(X</a:t>
            </a:r>
            <a:r>
              <a:rPr lang="en-US" altLang="zh-CN" baseline="-25000" dirty="0"/>
              <a:t>0</a:t>
            </a:r>
            <a:r>
              <a:rPr lang="en-US" altLang="zh-CN" dirty="0"/>
              <a:t>,Y</a:t>
            </a:r>
            <a:r>
              <a:rPr lang="en-US" altLang="zh-CN" baseline="-25000" dirty="0"/>
              <a:t>0</a:t>
            </a:r>
            <a:r>
              <a:rPr lang="en-US" altLang="zh-CN" dirty="0"/>
              <a:t>)</a:t>
            </a:r>
            <a:r>
              <a:rPr lang="zh-CN" altLang="en-US" dirty="0"/>
              <a:t>和终点位置</a:t>
            </a:r>
            <a:r>
              <a:rPr lang="en-US" altLang="zh-CN" dirty="0"/>
              <a:t>P'</a:t>
            </a:r>
            <a:r>
              <a:rPr lang="zh-CN" altLang="en-US" dirty="0"/>
              <a:t>＝</a:t>
            </a:r>
            <a:r>
              <a:rPr lang="en-US" altLang="zh-CN" dirty="0"/>
              <a:t>(X,Y)</a:t>
            </a:r>
            <a:r>
              <a:rPr lang="zh-CN" altLang="en-US" dirty="0"/>
              <a:t>；</a:t>
            </a:r>
          </a:p>
          <a:p>
            <a:pPr lvl="1"/>
            <a:r>
              <a:rPr lang="en-US" altLang="zh-CN" dirty="0"/>
              <a:t>4</a:t>
            </a:r>
            <a:r>
              <a:rPr lang="zh-CN" altLang="en-US" dirty="0"/>
              <a:t>，用鼠标模拟拖动验证码。</a:t>
            </a:r>
          </a:p>
          <a:p>
            <a:pPr lvl="1"/>
            <a:r>
              <a:rPr lang="en-US" altLang="zh-CN" dirty="0"/>
              <a:t>5</a:t>
            </a:r>
            <a:r>
              <a:rPr lang="zh-CN" altLang="en-US" dirty="0"/>
              <a:t>，检验本次操作是否成功。</a:t>
            </a:r>
          </a:p>
          <a:p>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Bilibili</a:t>
            </a:r>
            <a:r>
              <a:rPr lang="zh-CN" altLang="en-US" dirty="0"/>
              <a:t>登陆系统验证码破译</a:t>
            </a:r>
          </a:p>
        </p:txBody>
      </p:sp>
      <p:sp>
        <p:nvSpPr>
          <p:cNvPr id="3" name="内容占位符 2"/>
          <p:cNvSpPr>
            <a:spLocks noGrp="1"/>
          </p:cNvSpPr>
          <p:nvPr>
            <p:ph idx="1"/>
          </p:nvPr>
        </p:nvSpPr>
        <p:spPr/>
        <p:txBody>
          <a:bodyPr>
            <a:normAutofit/>
          </a:bodyPr>
          <a:lstStyle/>
          <a:p>
            <a:r>
              <a:rPr lang="zh-CN" altLang="en-US" dirty="0"/>
              <a:t>工具：</a:t>
            </a:r>
            <a:r>
              <a:rPr lang="en-US" dirty="0"/>
              <a:t>selenium</a:t>
            </a:r>
            <a:r>
              <a:rPr lang="zh-CN" altLang="en-US" dirty="0"/>
              <a:t>观察源码可知，</a:t>
            </a:r>
            <a:endParaRPr lang="en-US" altLang="zh-CN" dirty="0"/>
          </a:p>
          <a:p>
            <a:pPr lvl="1"/>
            <a:r>
              <a:rPr lang="zh-CN" altLang="en-US" dirty="0"/>
              <a:t>账号密码输入框可通过</a:t>
            </a:r>
            <a:r>
              <a:rPr lang="en-US" dirty="0"/>
              <a:t>id</a:t>
            </a:r>
            <a:r>
              <a:rPr lang="zh-CN" altLang="en-US" dirty="0"/>
              <a:t>确定，</a:t>
            </a:r>
            <a:endParaRPr lang="en-US" altLang="zh-CN" dirty="0"/>
          </a:p>
          <a:p>
            <a:pPr lvl="1"/>
            <a:r>
              <a:rPr lang="zh-CN" altLang="en-US" dirty="0"/>
              <a:t>登录按钮可以通过类名确定</a:t>
            </a:r>
            <a:endParaRPr lang="en-US" altLang="zh-CN" dirty="0"/>
          </a:p>
          <a:p>
            <a:pPr lvl="1"/>
            <a:r>
              <a:rPr lang="zh-CN" altLang="en-US" dirty="0"/>
              <a:t>完成上述步骤后，会弹出验证码</a:t>
            </a:r>
            <a:endParaRPr lang="en-US" altLang="zh-CN" dirty="0"/>
          </a:p>
          <a:p>
            <a:r>
              <a:rPr lang="zh-CN" altLang="en-US" dirty="0"/>
              <a:t>方法</a:t>
            </a:r>
            <a:r>
              <a:rPr lang="en-US" altLang="zh-CN" dirty="0"/>
              <a:t>1</a:t>
            </a:r>
            <a:r>
              <a:rPr lang="zh-CN" altLang="en-US" dirty="0"/>
              <a:t>：分析它的</a:t>
            </a:r>
            <a:r>
              <a:rPr lang="en-US" dirty="0" err="1"/>
              <a:t>js</a:t>
            </a:r>
            <a:r>
              <a:rPr lang="zh-CN" altLang="en-US" dirty="0"/>
              <a:t>加密方法，</a:t>
            </a:r>
            <a:endParaRPr lang="en-US" altLang="zh-CN" dirty="0"/>
          </a:p>
          <a:p>
            <a:pPr lvl="1"/>
            <a:r>
              <a:rPr lang="zh-CN" altLang="en-US" dirty="0"/>
              <a:t>通过大量抓包</a:t>
            </a:r>
            <a:endParaRPr lang="en-US" altLang="zh-CN" dirty="0"/>
          </a:p>
          <a:p>
            <a:pPr lvl="1"/>
            <a:r>
              <a:rPr lang="zh-CN" altLang="en-US" dirty="0"/>
              <a:t>分析找到它的返回参数，</a:t>
            </a:r>
            <a:endParaRPr lang="en-US" altLang="zh-CN" dirty="0"/>
          </a:p>
          <a:p>
            <a:pPr lvl="1"/>
            <a:r>
              <a:rPr lang="zh-CN" altLang="en-US" dirty="0"/>
              <a:t>直接自动生成需要的参数即可</a:t>
            </a:r>
            <a:endParaRPr lang="en-US" altLang="zh-CN" dirty="0"/>
          </a:p>
        </p:txBody>
      </p:sp>
      <p:pic>
        <p:nvPicPr>
          <p:cNvPr id="4" name="图片 3"/>
          <p:cNvPicPr/>
          <p:nvPr/>
        </p:nvPicPr>
        <p:blipFill>
          <a:blip r:embed="rId2"/>
          <a:stretch>
            <a:fillRect/>
          </a:stretch>
        </p:blipFill>
        <p:spPr>
          <a:xfrm>
            <a:off x="6357950" y="1428736"/>
            <a:ext cx="2460239" cy="242889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p:cNvPicPr>
          <p:nvPr>
            <p:ph idx="1"/>
          </p:nvPr>
        </p:nvPicPr>
        <p:blipFill>
          <a:blip r:embed="rId2"/>
          <a:stretch>
            <a:fillRect/>
          </a:stretch>
        </p:blipFill>
        <p:spPr>
          <a:xfrm>
            <a:off x="873019" y="1600200"/>
            <a:ext cx="7397962" cy="452596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方法</a:t>
            </a:r>
            <a:r>
              <a:rPr lang="en-US" altLang="zh-CN" dirty="0"/>
              <a:t>2</a:t>
            </a:r>
            <a:r>
              <a:rPr lang="zh-CN" altLang="en-US" dirty="0"/>
              <a:t>：模拟用户拖动：缺口的位置</a:t>
            </a:r>
            <a:endParaRPr lang="en-US" altLang="zh-CN" dirty="0"/>
          </a:p>
          <a:p>
            <a:pPr lvl="1"/>
            <a:r>
              <a:rPr lang="zh-CN" altLang="en-US" dirty="0"/>
              <a:t>验证码图片不一样的，</a:t>
            </a:r>
            <a:endParaRPr lang="en-US" altLang="zh-CN" dirty="0"/>
          </a:p>
          <a:p>
            <a:pPr lvl="1"/>
            <a:r>
              <a:rPr lang="zh-CN" altLang="en-US" dirty="0"/>
              <a:t>缺口也不一样</a:t>
            </a:r>
            <a:endParaRPr lang="en-US" altLang="zh-CN" dirty="0"/>
          </a:p>
          <a:p>
            <a:pPr lvl="1"/>
            <a:r>
              <a:rPr lang="zh-CN" altLang="en-US" dirty="0"/>
              <a:t>源图片是剪开的，显示的完整图片是由源图片通过一定的排列方式重组得到的，就像是在玩拼图游戏</a:t>
            </a:r>
            <a:endParaRPr lang="en-US" altLang="zh-CN" dirty="0"/>
          </a:p>
          <a:p>
            <a:pPr lvl="1"/>
            <a:r>
              <a:rPr lang="zh-CN" altLang="en-US" dirty="0"/>
              <a:t>拼图的步骤就隐藏在源码的</a:t>
            </a:r>
            <a:r>
              <a:rPr lang="en-US" dirty="0" err="1"/>
              <a:t>js</a:t>
            </a:r>
            <a:r>
              <a:rPr lang="zh-CN" altLang="en-US" dirty="0"/>
              <a:t>文件里</a:t>
            </a:r>
          </a:p>
          <a:p>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srcRect/>
          <a:stretch>
            <a:fillRect/>
          </a:stretch>
        </p:blipFill>
        <p:spPr bwMode="auto">
          <a:xfrm>
            <a:off x="357158" y="1071546"/>
            <a:ext cx="8072494" cy="5303343"/>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dirty="0"/>
              <a:t>selenium</a:t>
            </a:r>
            <a:r>
              <a:rPr lang="zh-CN" altLang="en-US" dirty="0"/>
              <a:t>中提供了运行</a:t>
            </a:r>
            <a:r>
              <a:rPr lang="en-US" dirty="0" err="1"/>
              <a:t>js</a:t>
            </a:r>
            <a:r>
              <a:rPr lang="zh-CN" altLang="en-US" dirty="0"/>
              <a:t>脚本的功能，可以利用</a:t>
            </a:r>
            <a:r>
              <a:rPr lang="en-US" dirty="0" err="1"/>
              <a:t>js</a:t>
            </a:r>
            <a:r>
              <a:rPr lang="zh-CN" altLang="en-US" dirty="0"/>
              <a:t>脚本来改变网页元素的属性值</a:t>
            </a:r>
            <a:endParaRPr lang="en-US" altLang="zh-CN" dirty="0"/>
          </a:p>
          <a:p>
            <a:pPr lvl="1"/>
            <a:r>
              <a:rPr lang="en-US" dirty="0"/>
              <a:t>#</a:t>
            </a:r>
            <a:r>
              <a:rPr lang="zh-CN" altLang="en-US" dirty="0"/>
              <a:t>截取背景图片</a:t>
            </a:r>
          </a:p>
          <a:p>
            <a:pPr lvl="1">
              <a:buNone/>
            </a:pPr>
            <a:r>
              <a:rPr lang="en-US" sz="1500" dirty="0"/>
              <a:t>slice = </a:t>
            </a:r>
            <a:r>
              <a:rPr lang="en-US" sz="1500" dirty="0" err="1"/>
              <a:t>driver.find_element_by_class_name</a:t>
            </a:r>
            <a:r>
              <a:rPr lang="en-US" sz="1500" dirty="0"/>
              <a:t>("</a:t>
            </a:r>
            <a:r>
              <a:rPr lang="en-US" sz="1500" dirty="0" err="1"/>
              <a:t>geetest_canvas_slice</a:t>
            </a:r>
            <a:r>
              <a:rPr lang="en-US" sz="1500" dirty="0"/>
              <a:t>")</a:t>
            </a:r>
            <a:endParaRPr lang="zh-CN" altLang="en-US" sz="1500" dirty="0"/>
          </a:p>
          <a:p>
            <a:pPr lvl="1">
              <a:buNone/>
            </a:pPr>
            <a:r>
              <a:rPr lang="en-US" sz="1500" dirty="0" err="1"/>
              <a:t>js</a:t>
            </a:r>
            <a:r>
              <a:rPr lang="en-US" sz="1500" dirty="0"/>
              <a:t> = "</a:t>
            </a:r>
            <a:r>
              <a:rPr lang="en-US" sz="1500" dirty="0" err="1"/>
              <a:t>document.getElementsByClassName</a:t>
            </a:r>
            <a:r>
              <a:rPr lang="en-US" sz="1500" dirty="0"/>
              <a:t>(\"</a:t>
            </a:r>
            <a:r>
              <a:rPr lang="en-US" sz="1500" dirty="0" err="1"/>
              <a:t>geetest_canvas_slice</a:t>
            </a:r>
            <a:r>
              <a:rPr lang="en-US" sz="1500" dirty="0"/>
              <a:t>\")[0].</a:t>
            </a:r>
            <a:r>
              <a:rPr lang="en-US" sz="1500" dirty="0" err="1"/>
              <a:t>style.display</a:t>
            </a:r>
            <a:r>
              <a:rPr lang="en-US" sz="1500" dirty="0"/>
              <a:t>=\"none\";"</a:t>
            </a:r>
            <a:endParaRPr lang="zh-CN" altLang="en-US" sz="1500" dirty="0"/>
          </a:p>
          <a:p>
            <a:pPr lvl="1">
              <a:buNone/>
            </a:pPr>
            <a:r>
              <a:rPr lang="en-US" sz="1500" dirty="0" err="1"/>
              <a:t>driver.execute_script</a:t>
            </a:r>
            <a:r>
              <a:rPr lang="en-US" sz="1500" dirty="0"/>
              <a:t>(</a:t>
            </a:r>
            <a:r>
              <a:rPr lang="en-US" sz="1500" dirty="0" err="1"/>
              <a:t>js</a:t>
            </a:r>
            <a:r>
              <a:rPr lang="en-US" sz="1500" dirty="0"/>
              <a:t>)</a:t>
            </a:r>
            <a:endParaRPr lang="en-US" altLang="zh-CN" dirty="0"/>
          </a:p>
          <a:p>
            <a:r>
              <a:rPr lang="en-US" dirty="0"/>
              <a:t>selenium</a:t>
            </a:r>
            <a:r>
              <a:rPr lang="zh-CN" altLang="en-US" dirty="0"/>
              <a:t>中提供了截取窗口的函数，可以得到元素位置和尺寸的函数，</a:t>
            </a:r>
            <a:endParaRPr lang="en-US" altLang="zh-CN" dirty="0"/>
          </a:p>
          <a:p>
            <a:pPr lvl="1">
              <a:buNone/>
            </a:pPr>
            <a:r>
              <a:rPr lang="en-US" sz="1500" dirty="0" err="1"/>
              <a:t>driver.switch_to.default_content()</a:t>
            </a:r>
            <a:endParaRPr lang="zh-CN" altLang="en-US" sz="1500" dirty="0" err="1"/>
          </a:p>
          <a:p>
            <a:pPr lvl="1">
              <a:buNone/>
            </a:pPr>
            <a:r>
              <a:rPr lang="en-US" sz="1500" dirty="0" err="1"/>
              <a:t>screenshot = driver.get_screenshot_as_png()</a:t>
            </a:r>
            <a:endParaRPr lang="zh-CN" altLang="en-US" sz="1500" dirty="0" err="1"/>
          </a:p>
          <a:p>
            <a:pPr lvl="1">
              <a:buNone/>
            </a:pPr>
            <a:r>
              <a:rPr lang="en-US" sz="1500" dirty="0" err="1"/>
              <a:t>screenshot = Image.open(BytesIO(screenshot))</a:t>
            </a:r>
            <a:endParaRPr lang="zh-CN" altLang="en-US" sz="1500" dirty="0" err="1"/>
          </a:p>
          <a:p>
            <a:pPr lvl="1">
              <a:buNone/>
            </a:pPr>
            <a:r>
              <a:rPr lang="en-US" sz="1500" dirty="0" err="1"/>
              <a:t>screenshot.save("D:\\screen1.png")</a:t>
            </a:r>
            <a:endParaRPr lang="zh-CN" altLang="en-US" sz="1500" dirty="0" err="1"/>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3"/>
          <a:srcRect/>
          <a:stretch>
            <a:fillRect/>
          </a:stretch>
        </p:blipFill>
        <p:spPr bwMode="auto">
          <a:xfrm>
            <a:off x="1571603" y="500042"/>
            <a:ext cx="5596257" cy="5643602"/>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85728"/>
            <a:ext cx="8229600" cy="5840435"/>
          </a:xfrm>
        </p:spPr>
        <p:txBody>
          <a:bodyPr/>
          <a:lstStyle/>
          <a:p>
            <a:r>
              <a:rPr lang="zh-CN" altLang="en-US" dirty="0"/>
              <a:t>两幅图片只有在缺口处像素值是不一样的</a:t>
            </a:r>
            <a:endParaRPr lang="en-US" altLang="zh-CN" dirty="0"/>
          </a:p>
          <a:p>
            <a:r>
              <a:rPr lang="zh-CN" altLang="en-US" dirty="0"/>
              <a:t>缺口处只是图片的亮度不同。</a:t>
            </a:r>
            <a:endParaRPr lang="en-US" altLang="zh-CN" dirty="0"/>
          </a:p>
          <a:p>
            <a:r>
              <a:rPr lang="zh-CN" altLang="en-US" dirty="0"/>
              <a:t>解决方法：将图像转化为灰度图，在比较像素时只比较其灰度值</a:t>
            </a:r>
          </a:p>
        </p:txBody>
      </p:sp>
      <p:pic>
        <p:nvPicPr>
          <p:cNvPr id="2050" name="Picture 2"/>
          <p:cNvPicPr>
            <a:picLocks noChangeAspect="1" noChangeArrowheads="1"/>
          </p:cNvPicPr>
          <p:nvPr/>
        </p:nvPicPr>
        <p:blipFill>
          <a:blip r:embed="rId2"/>
          <a:srcRect/>
          <a:stretch>
            <a:fillRect/>
          </a:stretch>
        </p:blipFill>
        <p:spPr bwMode="auto">
          <a:xfrm>
            <a:off x="1214414" y="2428868"/>
            <a:ext cx="5772166" cy="4313354"/>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85728"/>
            <a:ext cx="8229600" cy="5840435"/>
          </a:xfrm>
        </p:spPr>
        <p:txBody>
          <a:bodyPr>
            <a:normAutofit/>
          </a:bodyPr>
          <a:lstStyle/>
          <a:p>
            <a:r>
              <a:rPr lang="zh-CN" altLang="en-US" dirty="0"/>
              <a:t>滑块的移动轨迹模拟的像人为的</a:t>
            </a:r>
            <a:endParaRPr lang="en-US" altLang="zh-CN" dirty="0"/>
          </a:p>
          <a:p>
            <a:pPr lvl="1"/>
            <a:r>
              <a:rPr lang="zh-CN" altLang="en-US" dirty="0"/>
              <a:t>匀速移动到目标位置，结果自然可想，被浏览器识别出是机器所为，把验证码给吞了，</a:t>
            </a:r>
            <a:endParaRPr lang="en-US" altLang="zh-CN" dirty="0"/>
          </a:p>
          <a:p>
            <a:pPr lvl="1"/>
            <a:r>
              <a:rPr lang="zh-CN" altLang="en-US" dirty="0"/>
              <a:t>引入随机数，且开始移动幅度较大，移动时还伴随着</a:t>
            </a:r>
            <a:r>
              <a:rPr lang="en-US" dirty="0"/>
              <a:t>y</a:t>
            </a:r>
            <a:r>
              <a:rPr lang="zh-CN" altLang="en-US" dirty="0"/>
              <a:t>轴的上下抖动，大幅度移动超过目标位置后，再以缓慢的速度返回，尽量模拟出是一个人在操作。</a:t>
            </a:r>
            <a:endParaRPr lang="en-US" altLang="zh-CN" dirty="0"/>
          </a:p>
        </p:txBody>
      </p:sp>
      <p:pic>
        <p:nvPicPr>
          <p:cNvPr id="4" name="图片 3"/>
          <p:cNvPicPr/>
          <p:nvPr/>
        </p:nvPicPr>
        <p:blipFill>
          <a:blip r:embed="rId2"/>
          <a:stretch>
            <a:fillRect/>
          </a:stretch>
        </p:blipFill>
        <p:spPr>
          <a:xfrm>
            <a:off x="2928926" y="3643314"/>
            <a:ext cx="3835730" cy="279482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3A42E-8442-4C9E-81A5-F5AD6AFB1B98}"/>
              </a:ext>
            </a:extLst>
          </p:cNvPr>
          <p:cNvSpPr>
            <a:spLocks noGrp="1"/>
          </p:cNvSpPr>
          <p:nvPr>
            <p:ph type="title"/>
          </p:nvPr>
        </p:nvSpPr>
        <p:spPr/>
        <p:txBody>
          <a:bodyPr/>
          <a:lstStyle/>
          <a:p>
            <a:r>
              <a:rPr lang="zh-CN" altLang="en-US" dirty="0"/>
              <a:t>例子</a:t>
            </a:r>
            <a:r>
              <a:rPr lang="en-US" altLang="zh-CN" dirty="0"/>
              <a:t>2</a:t>
            </a:r>
            <a:r>
              <a:rPr lang="zh-CN" altLang="en-US" dirty="0"/>
              <a:t>：京东</a:t>
            </a:r>
          </a:p>
        </p:txBody>
      </p:sp>
      <p:sp>
        <p:nvSpPr>
          <p:cNvPr id="3" name="内容占位符 2">
            <a:extLst>
              <a:ext uri="{FF2B5EF4-FFF2-40B4-BE49-F238E27FC236}">
                <a16:creationId xmlns:a16="http://schemas.microsoft.com/office/drawing/2014/main" id="{9102673A-37DC-45AB-84B1-102D8B738EDF}"/>
              </a:ext>
            </a:extLst>
          </p:cNvPr>
          <p:cNvSpPr>
            <a:spLocks noGrp="1"/>
          </p:cNvSpPr>
          <p:nvPr>
            <p:ph idx="1"/>
          </p:nvPr>
        </p:nvSpPr>
        <p:spPr/>
        <p:txBody>
          <a:bodyPr/>
          <a:lstStyle/>
          <a:p>
            <a:r>
              <a:rPr lang="zh-CN" altLang="zh-CN" dirty="0"/>
              <a:t>其原始验证码图片就是带缺口的</a:t>
            </a:r>
            <a:endParaRPr lang="en-US" altLang="zh-CN" dirty="0"/>
          </a:p>
          <a:p>
            <a:pPr lvl="1"/>
            <a:r>
              <a:rPr lang="zh-CN" altLang="zh-CN" dirty="0"/>
              <a:t>不能通过修改页面源码获取到无缺口的图片，</a:t>
            </a:r>
            <a:endParaRPr lang="en-US" altLang="zh-CN" dirty="0"/>
          </a:p>
          <a:p>
            <a:r>
              <a:rPr lang="zh-CN" altLang="zh-CN" dirty="0"/>
              <a:t>除了原始图片以外，还可以获取到滑块的图片</a:t>
            </a:r>
          </a:p>
          <a:p>
            <a:endParaRPr lang="zh-CN" altLang="en-US" dirty="0"/>
          </a:p>
        </p:txBody>
      </p:sp>
      <p:pic>
        <p:nvPicPr>
          <p:cNvPr id="4" name="图片 3">
            <a:extLst>
              <a:ext uri="{FF2B5EF4-FFF2-40B4-BE49-F238E27FC236}">
                <a16:creationId xmlns:a16="http://schemas.microsoft.com/office/drawing/2014/main" id="{BCEAC437-CA50-4DA4-BD7B-AC05E06EBA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1600" y="4293096"/>
            <a:ext cx="3430905" cy="1331595"/>
          </a:xfrm>
          <a:prstGeom prst="rect">
            <a:avLst/>
          </a:prstGeom>
          <a:noFill/>
          <a:ln>
            <a:noFill/>
          </a:ln>
        </p:spPr>
      </p:pic>
      <p:pic>
        <p:nvPicPr>
          <p:cNvPr id="5" name="图片 4">
            <a:extLst>
              <a:ext uri="{FF2B5EF4-FFF2-40B4-BE49-F238E27FC236}">
                <a16:creationId xmlns:a16="http://schemas.microsoft.com/office/drawing/2014/main" id="{D6D70BFE-130C-47BE-9F12-42B5D38CDE1B}"/>
              </a:ext>
            </a:extLst>
          </p:cNvPr>
          <p:cNvPicPr/>
          <p:nvPr/>
        </p:nvPicPr>
        <p:blipFill>
          <a:blip r:embed="rId3"/>
          <a:stretch>
            <a:fillRect/>
          </a:stretch>
        </p:blipFill>
        <p:spPr>
          <a:xfrm>
            <a:off x="6306527" y="4958893"/>
            <a:ext cx="476250" cy="476250"/>
          </a:xfrm>
          <a:prstGeom prst="rect">
            <a:avLst/>
          </a:prstGeom>
        </p:spPr>
      </p:pic>
    </p:spTree>
    <p:extLst>
      <p:ext uri="{BB962C8B-B14F-4D97-AF65-F5344CB8AC3E}">
        <p14:creationId xmlns:p14="http://schemas.microsoft.com/office/powerpoint/2010/main" val="32563209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205879-5ED8-4D2F-A93C-9610A5F519D8}"/>
              </a:ext>
            </a:extLst>
          </p:cNvPr>
          <p:cNvSpPr>
            <a:spLocks noGrp="1"/>
          </p:cNvSpPr>
          <p:nvPr>
            <p:ph idx="1"/>
          </p:nvPr>
        </p:nvSpPr>
        <p:spPr>
          <a:xfrm>
            <a:off x="457200" y="476672"/>
            <a:ext cx="8229600" cy="5649491"/>
          </a:xfrm>
        </p:spPr>
        <p:txBody>
          <a:bodyPr/>
          <a:lstStyle/>
          <a:p>
            <a:r>
              <a:rPr lang="zh-CN" altLang="zh-CN" dirty="0"/>
              <a:t>将两张图片转化为灰度图，减少干扰</a:t>
            </a:r>
            <a:endParaRPr lang="en-US" altLang="zh-CN" dirty="0"/>
          </a:p>
          <a:p>
            <a:r>
              <a:rPr lang="zh-CN" altLang="zh-CN" dirty="0"/>
              <a:t>使用</a:t>
            </a:r>
            <a:r>
              <a:rPr lang="en-US" altLang="zh-CN" dirty="0" err="1"/>
              <a:t>opencv</a:t>
            </a:r>
            <a:r>
              <a:rPr lang="en-US" altLang="zh-CN" dirty="0"/>
              <a:t>-python</a:t>
            </a:r>
            <a:r>
              <a:rPr lang="zh-CN" altLang="zh-CN" dirty="0"/>
              <a:t>提供的</a:t>
            </a:r>
            <a:r>
              <a:rPr lang="en-US" altLang="zh-CN" dirty="0"/>
              <a:t>Canny</a:t>
            </a:r>
            <a:r>
              <a:rPr lang="zh-CN" altLang="zh-CN" dirty="0"/>
              <a:t>算子进行边缘检测</a:t>
            </a:r>
            <a:r>
              <a:rPr lang="zh-CN" altLang="en-US" dirty="0"/>
              <a:t>，</a:t>
            </a:r>
            <a:r>
              <a:rPr lang="zh-CN" altLang="zh-CN" dirty="0"/>
              <a:t>进一步减少干扰</a:t>
            </a:r>
            <a:endParaRPr lang="en-US" altLang="zh-CN" dirty="0"/>
          </a:p>
          <a:p>
            <a:r>
              <a:rPr lang="zh-CN" altLang="zh-CN" dirty="0"/>
              <a:t>使用</a:t>
            </a:r>
            <a:r>
              <a:rPr lang="en-US" altLang="zh-CN" dirty="0" err="1"/>
              <a:t>matchTemplate</a:t>
            </a:r>
            <a:r>
              <a:rPr lang="zh-CN" altLang="zh-CN" dirty="0"/>
              <a:t>函数进行图像匹配。</a:t>
            </a:r>
            <a:endParaRPr lang="zh-CN" altLang="en-US" dirty="0"/>
          </a:p>
        </p:txBody>
      </p:sp>
      <p:pic>
        <p:nvPicPr>
          <p:cNvPr id="4" name="图片 3">
            <a:extLst>
              <a:ext uri="{FF2B5EF4-FFF2-40B4-BE49-F238E27FC236}">
                <a16:creationId xmlns:a16="http://schemas.microsoft.com/office/drawing/2014/main" id="{4817C106-9BEF-4A03-A0D5-D7C21B45FD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83291"/>
            <a:ext cx="3048000" cy="1524000"/>
          </a:xfrm>
          <a:prstGeom prst="rect">
            <a:avLst/>
          </a:prstGeom>
          <a:noFill/>
          <a:ln>
            <a:noFill/>
          </a:ln>
        </p:spPr>
      </p:pic>
      <p:pic>
        <p:nvPicPr>
          <p:cNvPr id="5" name="图片 4">
            <a:extLst>
              <a:ext uri="{FF2B5EF4-FFF2-40B4-BE49-F238E27FC236}">
                <a16:creationId xmlns:a16="http://schemas.microsoft.com/office/drawing/2014/main" id="{B4239297-5EE9-48E0-AD65-CA796BBD47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43473" y="3009900"/>
            <a:ext cx="3048000" cy="1524000"/>
          </a:xfrm>
          <a:prstGeom prst="rect">
            <a:avLst/>
          </a:prstGeom>
          <a:noFill/>
          <a:ln>
            <a:noFill/>
          </a:ln>
        </p:spPr>
      </p:pic>
      <p:pic>
        <p:nvPicPr>
          <p:cNvPr id="6" name="图片 5">
            <a:extLst>
              <a:ext uri="{FF2B5EF4-FFF2-40B4-BE49-F238E27FC236}">
                <a16:creationId xmlns:a16="http://schemas.microsoft.com/office/drawing/2014/main" id="{E43E07E4-6020-4E26-B825-59E975F99EE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43473" y="5024207"/>
            <a:ext cx="3048000" cy="1524000"/>
          </a:xfrm>
          <a:prstGeom prst="rect">
            <a:avLst/>
          </a:prstGeom>
          <a:noFill/>
          <a:ln>
            <a:noFill/>
          </a:ln>
        </p:spPr>
      </p:pic>
    </p:spTree>
    <p:extLst>
      <p:ext uri="{BB962C8B-B14F-4D97-AF65-F5344CB8AC3E}">
        <p14:creationId xmlns:p14="http://schemas.microsoft.com/office/powerpoint/2010/main" val="42145225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ABAF0-3657-4770-8E08-337E78974A1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9D7EB68-DDE5-4AC9-8C9B-FB5AA9AF0F05}"/>
              </a:ext>
            </a:extLst>
          </p:cNvPr>
          <p:cNvSpPr>
            <a:spLocks noGrp="1"/>
          </p:cNvSpPr>
          <p:nvPr>
            <p:ph idx="1"/>
          </p:nvPr>
        </p:nvSpPr>
        <p:spPr/>
        <p:txBody>
          <a:bodyPr/>
          <a:lstStyle/>
          <a:p>
            <a:r>
              <a:rPr lang="zh-CN" altLang="zh-CN" dirty="0"/>
              <a:t>将图片转化为灰度图进行图片匹配</a:t>
            </a:r>
            <a:endParaRPr lang="zh-CN" altLang="en-US" dirty="0"/>
          </a:p>
        </p:txBody>
      </p:sp>
      <p:pic>
        <p:nvPicPr>
          <p:cNvPr id="4" name="图片 3">
            <a:extLst>
              <a:ext uri="{FF2B5EF4-FFF2-40B4-BE49-F238E27FC236}">
                <a16:creationId xmlns:a16="http://schemas.microsoft.com/office/drawing/2014/main" id="{B66D5EF8-3FA2-426C-BB91-D59C1E540613}"/>
              </a:ext>
            </a:extLst>
          </p:cNvPr>
          <p:cNvPicPr/>
          <p:nvPr/>
        </p:nvPicPr>
        <p:blipFill>
          <a:blip r:embed="rId2"/>
          <a:stretch>
            <a:fillRect/>
          </a:stretch>
        </p:blipFill>
        <p:spPr>
          <a:xfrm>
            <a:off x="827584" y="2276872"/>
            <a:ext cx="7344816" cy="4306490"/>
          </a:xfrm>
          <a:prstGeom prst="rect">
            <a:avLst/>
          </a:prstGeom>
        </p:spPr>
      </p:pic>
    </p:spTree>
    <p:extLst>
      <p:ext uri="{BB962C8B-B14F-4D97-AF65-F5344CB8AC3E}">
        <p14:creationId xmlns:p14="http://schemas.microsoft.com/office/powerpoint/2010/main" val="12332796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13587-95B5-443C-AF01-2812504FB5C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649829-197D-4632-BB0C-167FC004D575}"/>
              </a:ext>
            </a:extLst>
          </p:cNvPr>
          <p:cNvSpPr>
            <a:spLocks noGrp="1"/>
          </p:cNvSpPr>
          <p:nvPr>
            <p:ph idx="1"/>
          </p:nvPr>
        </p:nvSpPr>
        <p:spPr/>
        <p:txBody>
          <a:bodyPr>
            <a:normAutofit fontScale="92500"/>
          </a:bodyPr>
          <a:lstStyle/>
          <a:p>
            <a:r>
              <a:rPr lang="zh-CN" altLang="zh-CN" dirty="0"/>
              <a:t>因为</a:t>
            </a:r>
            <a:r>
              <a:rPr lang="en-US" altLang="zh-CN" dirty="0"/>
              <a:t>selenium</a:t>
            </a:r>
            <a:r>
              <a:rPr lang="zh-CN" altLang="zh-CN" dirty="0"/>
              <a:t>是在后台完成滑块的移动，京东网页可以检测到光标并未移动，因此不会显示登录成功。</a:t>
            </a:r>
            <a:endParaRPr lang="en-US" altLang="zh-CN" dirty="0"/>
          </a:p>
          <a:p>
            <a:r>
              <a:rPr lang="zh-CN" altLang="zh-CN" dirty="0"/>
              <a:t>用</a:t>
            </a:r>
            <a:r>
              <a:rPr lang="en-US" altLang="zh-CN" dirty="0" err="1"/>
              <a:t>PyAutoGUI</a:t>
            </a:r>
            <a:r>
              <a:rPr lang="zh-CN" altLang="zh-CN" dirty="0"/>
              <a:t>来代替</a:t>
            </a:r>
            <a:r>
              <a:rPr lang="en-US" altLang="zh-CN" dirty="0"/>
              <a:t>selenium</a:t>
            </a:r>
            <a:r>
              <a:rPr lang="zh-CN" altLang="zh-CN" dirty="0"/>
              <a:t>完成滑块的拖拽</a:t>
            </a:r>
            <a:endParaRPr lang="en-US" altLang="zh-CN" dirty="0"/>
          </a:p>
          <a:p>
            <a:r>
              <a:rPr lang="en-US" altLang="zh-CN" dirty="0" err="1"/>
              <a:t>PyAutoGUI</a:t>
            </a:r>
            <a:r>
              <a:rPr lang="en-US" altLang="zh-CN" dirty="0"/>
              <a:t> </a:t>
            </a:r>
          </a:p>
          <a:p>
            <a:pPr lvl="1"/>
            <a:r>
              <a:rPr lang="zh-CN" altLang="zh-CN" dirty="0"/>
              <a:t>是一个</a:t>
            </a:r>
            <a:r>
              <a:rPr lang="en-US" altLang="zh-CN" dirty="0"/>
              <a:t>Python</a:t>
            </a:r>
            <a:r>
              <a:rPr lang="zh-CN" altLang="zh-CN" dirty="0"/>
              <a:t>语言的键鼠自动化库，</a:t>
            </a:r>
            <a:endParaRPr lang="en-US" altLang="zh-CN" dirty="0"/>
          </a:p>
          <a:p>
            <a:pPr lvl="1"/>
            <a:r>
              <a:rPr lang="en-US" altLang="zh-CN" dirty="0" err="1"/>
              <a:t>PyAutoGUI</a:t>
            </a:r>
            <a:r>
              <a:rPr lang="zh-CN" altLang="zh-CN" dirty="0"/>
              <a:t>允许</a:t>
            </a:r>
            <a:r>
              <a:rPr lang="en-US" altLang="zh-CN" dirty="0"/>
              <a:t>Python</a:t>
            </a:r>
            <a:r>
              <a:rPr lang="zh-CN" altLang="zh-CN" dirty="0"/>
              <a:t>脚本控制鼠标和键盘，以自动化与其他应用程序的交互。</a:t>
            </a:r>
            <a:endParaRPr lang="en-US" altLang="zh-CN" dirty="0"/>
          </a:p>
          <a:p>
            <a:pPr lvl="1"/>
            <a:r>
              <a:rPr lang="zh-CN" altLang="zh-CN" dirty="0"/>
              <a:t>更接近于人的行为。</a:t>
            </a:r>
            <a:endParaRPr lang="en-US" altLang="zh-CN" dirty="0"/>
          </a:p>
        </p:txBody>
      </p:sp>
    </p:spTree>
    <p:extLst>
      <p:ext uri="{BB962C8B-B14F-4D97-AF65-F5344CB8AC3E}">
        <p14:creationId xmlns:p14="http://schemas.microsoft.com/office/powerpoint/2010/main" val="3673195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E1F10-372A-417A-98DC-87CBC0E3B33B}"/>
              </a:ext>
            </a:extLst>
          </p:cNvPr>
          <p:cNvSpPr>
            <a:spLocks noGrp="1"/>
          </p:cNvSpPr>
          <p:nvPr>
            <p:ph type="title"/>
          </p:nvPr>
        </p:nvSpPr>
        <p:spPr/>
        <p:txBody>
          <a:bodyPr/>
          <a:lstStyle/>
          <a:p>
            <a:r>
              <a:rPr lang="en-US" altLang="zh-CN" dirty="0"/>
              <a:t>B</a:t>
            </a:r>
            <a:r>
              <a:rPr lang="zh-CN" altLang="en-US" dirty="0"/>
              <a:t>站  </a:t>
            </a:r>
            <a:r>
              <a:rPr lang="en-US" altLang="zh-CN" dirty="0"/>
              <a:t>---</a:t>
            </a:r>
            <a:r>
              <a:rPr lang="zh-CN" altLang="zh-CN" dirty="0"/>
              <a:t>点触验证码</a:t>
            </a:r>
            <a:endParaRPr lang="zh-CN" altLang="en-US" dirty="0"/>
          </a:p>
        </p:txBody>
      </p:sp>
      <p:sp>
        <p:nvSpPr>
          <p:cNvPr id="3" name="内容占位符 2">
            <a:extLst>
              <a:ext uri="{FF2B5EF4-FFF2-40B4-BE49-F238E27FC236}">
                <a16:creationId xmlns:a16="http://schemas.microsoft.com/office/drawing/2014/main" id="{E29618B0-D520-4EC9-A2E2-4B8DB3B3874D}"/>
              </a:ext>
            </a:extLst>
          </p:cNvPr>
          <p:cNvSpPr>
            <a:spLocks noGrp="1"/>
          </p:cNvSpPr>
          <p:nvPr>
            <p:ph idx="1"/>
          </p:nvPr>
        </p:nvSpPr>
        <p:spPr>
          <a:xfrm>
            <a:off x="483259" y="1382042"/>
            <a:ext cx="8229600" cy="4525963"/>
          </a:xfrm>
        </p:spPr>
        <p:txBody>
          <a:bodyPr/>
          <a:lstStyle/>
          <a:p>
            <a:r>
              <a:rPr lang="zh-CN" altLang="zh-CN" dirty="0"/>
              <a:t>点触验证码</a:t>
            </a:r>
            <a:endParaRPr lang="en-US" altLang="zh-CN" dirty="0"/>
          </a:p>
          <a:p>
            <a:pPr lvl="1"/>
            <a:r>
              <a:rPr lang="zh-CN" altLang="zh-CN" dirty="0"/>
              <a:t>要求的文字顺序在</a:t>
            </a:r>
            <a:r>
              <a:rPr lang="en-US" altLang="zh-CN" dirty="0" err="1"/>
              <a:t>geet_head</a:t>
            </a:r>
            <a:r>
              <a:rPr lang="zh-CN" altLang="zh-CN" dirty="0"/>
              <a:t>，</a:t>
            </a:r>
            <a:endParaRPr lang="en-US" altLang="zh-CN" dirty="0"/>
          </a:p>
          <a:p>
            <a:pPr lvl="1"/>
            <a:r>
              <a:rPr lang="zh-CN" altLang="zh-CN" dirty="0"/>
              <a:t>验证码图片在</a:t>
            </a:r>
            <a:r>
              <a:rPr lang="en-US" altLang="zh-CN" dirty="0" err="1"/>
              <a:t>geetest_item_img</a:t>
            </a:r>
            <a:r>
              <a:rPr lang="en-US" altLang="zh-CN" dirty="0"/>
              <a:t>,</a:t>
            </a:r>
          </a:p>
          <a:p>
            <a:endParaRPr lang="zh-CN" altLang="en-US" dirty="0"/>
          </a:p>
        </p:txBody>
      </p:sp>
      <p:pic>
        <p:nvPicPr>
          <p:cNvPr id="4" name="图片 3">
            <a:extLst>
              <a:ext uri="{FF2B5EF4-FFF2-40B4-BE49-F238E27FC236}">
                <a16:creationId xmlns:a16="http://schemas.microsoft.com/office/drawing/2014/main" id="{9133DA25-54F7-4493-8C06-4477153BB942}"/>
              </a:ext>
            </a:extLst>
          </p:cNvPr>
          <p:cNvPicPr/>
          <p:nvPr/>
        </p:nvPicPr>
        <p:blipFill>
          <a:blip r:embed="rId2"/>
          <a:stretch>
            <a:fillRect/>
          </a:stretch>
        </p:blipFill>
        <p:spPr>
          <a:xfrm>
            <a:off x="755576" y="3578859"/>
            <a:ext cx="2736304" cy="2547303"/>
          </a:xfrm>
          <a:prstGeom prst="rect">
            <a:avLst/>
          </a:prstGeom>
        </p:spPr>
      </p:pic>
      <p:pic>
        <p:nvPicPr>
          <p:cNvPr id="5" name="图片 4">
            <a:extLst>
              <a:ext uri="{FF2B5EF4-FFF2-40B4-BE49-F238E27FC236}">
                <a16:creationId xmlns:a16="http://schemas.microsoft.com/office/drawing/2014/main" id="{D5437B6D-5696-42FB-A3F8-A3DA73E94D06}"/>
              </a:ext>
            </a:extLst>
          </p:cNvPr>
          <p:cNvPicPr/>
          <p:nvPr/>
        </p:nvPicPr>
        <p:blipFill>
          <a:blip r:embed="rId3"/>
          <a:stretch>
            <a:fillRect/>
          </a:stretch>
        </p:blipFill>
        <p:spPr>
          <a:xfrm>
            <a:off x="4211960" y="3645024"/>
            <a:ext cx="3888432" cy="2938338"/>
          </a:xfrm>
          <a:prstGeom prst="rect">
            <a:avLst/>
          </a:prstGeom>
        </p:spPr>
      </p:pic>
    </p:spTree>
    <p:extLst>
      <p:ext uri="{BB962C8B-B14F-4D97-AF65-F5344CB8AC3E}">
        <p14:creationId xmlns:p14="http://schemas.microsoft.com/office/powerpoint/2010/main" val="30105657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85A39-4D4F-4BF7-B69F-7A290B901D2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75CAB1B-563D-45A5-BFB4-C587B67E16AF}"/>
              </a:ext>
            </a:extLst>
          </p:cNvPr>
          <p:cNvSpPr>
            <a:spLocks noGrp="1"/>
          </p:cNvSpPr>
          <p:nvPr>
            <p:ph idx="1"/>
          </p:nvPr>
        </p:nvSpPr>
        <p:spPr/>
        <p:txBody>
          <a:bodyPr/>
          <a:lstStyle/>
          <a:p>
            <a:r>
              <a:rPr lang="zh-CN" altLang="en-US" dirty="0"/>
              <a:t>拼接图片</a:t>
            </a:r>
          </a:p>
        </p:txBody>
      </p:sp>
      <p:pic>
        <p:nvPicPr>
          <p:cNvPr id="4" name="图片 3">
            <a:extLst>
              <a:ext uri="{FF2B5EF4-FFF2-40B4-BE49-F238E27FC236}">
                <a16:creationId xmlns:a16="http://schemas.microsoft.com/office/drawing/2014/main" id="{689C08A2-8FB6-44B9-8D92-B3A07C07B7D3}"/>
              </a:ext>
            </a:extLst>
          </p:cNvPr>
          <p:cNvPicPr/>
          <p:nvPr/>
        </p:nvPicPr>
        <p:blipFill>
          <a:blip r:embed="rId2"/>
          <a:stretch>
            <a:fillRect/>
          </a:stretch>
        </p:blipFill>
        <p:spPr>
          <a:xfrm>
            <a:off x="1259632" y="2276872"/>
            <a:ext cx="6552728" cy="3960440"/>
          </a:xfrm>
          <a:prstGeom prst="rect">
            <a:avLst/>
          </a:prstGeom>
        </p:spPr>
      </p:pic>
    </p:spTree>
    <p:extLst>
      <p:ext uri="{BB962C8B-B14F-4D97-AF65-F5344CB8AC3E}">
        <p14:creationId xmlns:p14="http://schemas.microsoft.com/office/powerpoint/2010/main" val="26463544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2A331-23D8-48B9-8125-0EF7110F8E26}"/>
              </a:ext>
            </a:extLst>
          </p:cNvPr>
          <p:cNvSpPr>
            <a:spLocks noGrp="1"/>
          </p:cNvSpPr>
          <p:nvPr>
            <p:ph type="title"/>
          </p:nvPr>
        </p:nvSpPr>
        <p:spPr/>
        <p:txBody>
          <a:bodyPr/>
          <a:lstStyle/>
          <a:p>
            <a:r>
              <a:rPr lang="en-US" altLang="zh-CN" dirty="0"/>
              <a:t>B</a:t>
            </a:r>
            <a:r>
              <a:rPr lang="zh-CN" altLang="en-US" dirty="0"/>
              <a:t>站  </a:t>
            </a:r>
            <a:r>
              <a:rPr lang="en-US" altLang="zh-CN" dirty="0"/>
              <a:t>---</a:t>
            </a:r>
            <a:r>
              <a:rPr lang="zh-CN" altLang="zh-CN" dirty="0"/>
              <a:t>点触验证码</a:t>
            </a:r>
            <a:endParaRPr lang="zh-CN" altLang="en-US" dirty="0"/>
          </a:p>
        </p:txBody>
      </p:sp>
      <p:sp>
        <p:nvSpPr>
          <p:cNvPr id="3" name="内容占位符 2">
            <a:extLst>
              <a:ext uri="{FF2B5EF4-FFF2-40B4-BE49-F238E27FC236}">
                <a16:creationId xmlns:a16="http://schemas.microsoft.com/office/drawing/2014/main" id="{A3BDB6F6-3026-48D8-B44A-DB8FC06A82AC}"/>
              </a:ext>
            </a:extLst>
          </p:cNvPr>
          <p:cNvSpPr>
            <a:spLocks noGrp="1"/>
          </p:cNvSpPr>
          <p:nvPr>
            <p:ph idx="1"/>
          </p:nvPr>
        </p:nvSpPr>
        <p:spPr/>
        <p:txBody>
          <a:bodyPr/>
          <a:lstStyle/>
          <a:p>
            <a:r>
              <a:rPr lang="zh-CN" altLang="zh-CN" dirty="0"/>
              <a:t>超级鹰验证码识别</a:t>
            </a:r>
            <a:endParaRPr lang="en-US" altLang="zh-CN" dirty="0"/>
          </a:p>
          <a:p>
            <a:pPr lvl="1"/>
            <a:r>
              <a:rPr lang="zh-CN" altLang="zh-CN" dirty="0"/>
              <a:t>智能图片分类及识别商家，</a:t>
            </a:r>
            <a:endParaRPr lang="en-US" altLang="zh-CN" dirty="0"/>
          </a:p>
          <a:p>
            <a:pPr lvl="1"/>
            <a:r>
              <a:rPr lang="zh-CN" altLang="zh-CN" dirty="0"/>
              <a:t>能够进行专业的验证码云端识别服务</a:t>
            </a:r>
            <a:endParaRPr lang="en-US" altLang="zh-CN" dirty="0"/>
          </a:p>
          <a:p>
            <a:pPr lvl="1"/>
            <a:r>
              <a:rPr lang="zh-CN" altLang="en-US" dirty="0"/>
              <a:t>使用</a:t>
            </a:r>
            <a:endParaRPr lang="en-US" altLang="zh-CN" dirty="0"/>
          </a:p>
          <a:p>
            <a:pPr lvl="2"/>
            <a:r>
              <a:rPr lang="zh-CN" altLang="zh-CN" dirty="0"/>
              <a:t>申请一个超级鹰账号并获取软件</a:t>
            </a:r>
            <a:r>
              <a:rPr lang="en-US" altLang="zh-CN" dirty="0"/>
              <a:t>ID</a:t>
            </a:r>
            <a:r>
              <a:rPr lang="zh-CN" altLang="zh-CN" dirty="0"/>
              <a:t>。</a:t>
            </a:r>
            <a:endParaRPr lang="en-US" altLang="zh-CN" dirty="0"/>
          </a:p>
          <a:p>
            <a:pPr lvl="2"/>
            <a:r>
              <a:rPr lang="zh-CN" altLang="zh-CN" dirty="0"/>
              <a:t>使用</a:t>
            </a:r>
            <a:r>
              <a:rPr lang="en-US" altLang="zh-CN" dirty="0" err="1"/>
              <a:t>chaojiying.post_pic</a:t>
            </a:r>
            <a:r>
              <a:rPr lang="zh-CN" altLang="zh-CN" dirty="0"/>
              <a:t>调用平台接口传入图片</a:t>
            </a:r>
            <a:endParaRPr lang="en-US" altLang="zh-CN" dirty="0"/>
          </a:p>
        </p:txBody>
      </p:sp>
    </p:spTree>
    <p:extLst>
      <p:ext uri="{BB962C8B-B14F-4D97-AF65-F5344CB8AC3E}">
        <p14:creationId xmlns:p14="http://schemas.microsoft.com/office/powerpoint/2010/main" val="2548988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E17D0-2008-4E6E-B029-F552F44D9B3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624E3DA-5BD8-431E-AD82-8C24DA62CAA6}"/>
              </a:ext>
            </a:extLst>
          </p:cNvPr>
          <p:cNvSpPr>
            <a:spLocks noGrp="1"/>
          </p:cNvSpPr>
          <p:nvPr>
            <p:ph idx="1"/>
          </p:nvPr>
        </p:nvSpPr>
        <p:spPr/>
        <p:txBody>
          <a:bodyPr/>
          <a:lstStyle/>
          <a:p>
            <a:r>
              <a:rPr lang="zh-CN" altLang="zh-CN" dirty="0"/>
              <a:t>根据超级鹰验证码平台提供的开发文档，</a:t>
            </a:r>
            <a:endParaRPr lang="en-US" altLang="zh-CN" dirty="0"/>
          </a:p>
          <a:p>
            <a:pPr lvl="1"/>
            <a:r>
              <a:rPr lang="zh-CN" altLang="zh-CN" dirty="0"/>
              <a:t>登录</a:t>
            </a:r>
            <a:endParaRPr lang="en-US" altLang="zh-CN" dirty="0"/>
          </a:p>
          <a:p>
            <a:pPr lvl="1"/>
            <a:r>
              <a:rPr lang="zh-CN" altLang="zh-CN" dirty="0"/>
              <a:t>传递图片参数</a:t>
            </a:r>
            <a:endParaRPr lang="en-US" altLang="zh-CN" dirty="0"/>
          </a:p>
          <a:p>
            <a:pPr lvl="1"/>
            <a:r>
              <a:rPr lang="zh-CN" altLang="zh-CN" dirty="0"/>
              <a:t>超级鹰平台以</a:t>
            </a:r>
            <a:r>
              <a:rPr lang="en-US" altLang="zh-CN" dirty="0"/>
              <a:t>json</a:t>
            </a:r>
            <a:r>
              <a:rPr lang="zh-CN" altLang="zh-CN" dirty="0"/>
              <a:t>的格式返回验证文字的坐标值</a:t>
            </a:r>
            <a:endParaRPr lang="en-US" altLang="zh-CN" dirty="0"/>
          </a:p>
          <a:p>
            <a:pPr lvl="1"/>
            <a:r>
              <a:rPr lang="zh-CN" altLang="zh-CN" dirty="0"/>
              <a:t>依次进行点选操作</a:t>
            </a:r>
            <a:endParaRPr lang="en-US" altLang="zh-CN" dirty="0"/>
          </a:p>
          <a:p>
            <a:pPr lvl="1"/>
            <a:r>
              <a:rPr lang="zh-CN" altLang="zh-CN" dirty="0"/>
              <a:t>注意</a:t>
            </a:r>
            <a:r>
              <a:rPr lang="zh-CN" altLang="en-US" dirty="0"/>
              <a:t>： </a:t>
            </a:r>
            <a:r>
              <a:rPr lang="zh-CN" altLang="zh-CN" dirty="0"/>
              <a:t>如果点击的频率过快或太过均匀，哔哩哔哩就会检测到爬虫行为</a:t>
            </a:r>
            <a:endParaRPr lang="zh-CN" altLang="en-US" dirty="0"/>
          </a:p>
        </p:txBody>
      </p:sp>
    </p:spTree>
    <p:extLst>
      <p:ext uri="{BB962C8B-B14F-4D97-AF65-F5344CB8AC3E}">
        <p14:creationId xmlns:p14="http://schemas.microsoft.com/office/powerpoint/2010/main" val="1669170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User-agent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User Agent </a:t>
            </a:r>
            <a:r>
              <a:rPr lang="zh-CN" altLang="en-US" dirty="0"/>
              <a:t>用户代理</a:t>
            </a:r>
            <a:endParaRPr lang="en-US" altLang="zh-CN" dirty="0"/>
          </a:p>
          <a:p>
            <a:r>
              <a:rPr lang="zh-CN" altLang="en-US" dirty="0"/>
              <a:t>简称</a:t>
            </a:r>
            <a:r>
              <a:rPr lang="en-US" altLang="zh-CN" dirty="0"/>
              <a:t>UA</a:t>
            </a:r>
            <a:r>
              <a:rPr lang="zh-CN" altLang="en-US" dirty="0"/>
              <a:t>。</a:t>
            </a:r>
            <a:endParaRPr lang="en-US" altLang="zh-CN" dirty="0"/>
          </a:p>
          <a:p>
            <a:r>
              <a:rPr lang="en-US" altLang="zh-CN" dirty="0"/>
              <a:t>User-Agent</a:t>
            </a:r>
            <a:r>
              <a:rPr lang="zh-CN" altLang="en-US" dirty="0"/>
              <a:t>是</a:t>
            </a:r>
            <a:r>
              <a:rPr lang="en-US" altLang="zh-CN" dirty="0"/>
              <a:t>Http</a:t>
            </a:r>
            <a:r>
              <a:rPr lang="zh-CN" altLang="en-US" dirty="0"/>
              <a:t>协议中的一部分，</a:t>
            </a:r>
            <a:endParaRPr lang="en-US" altLang="zh-CN" dirty="0"/>
          </a:p>
          <a:p>
            <a:r>
              <a:rPr lang="zh-CN" altLang="en-US" dirty="0"/>
              <a:t>属于头域的组成部分，</a:t>
            </a:r>
            <a:endParaRPr lang="en-US" altLang="zh-CN" dirty="0"/>
          </a:p>
          <a:p>
            <a:r>
              <a:rPr lang="zh-CN" altLang="en-US" dirty="0"/>
              <a:t>向访问网站提供访问者信息</a:t>
            </a:r>
            <a:endParaRPr lang="en-US" altLang="zh-CN" dirty="0"/>
          </a:p>
          <a:p>
            <a:pPr lvl="1"/>
            <a:r>
              <a:rPr lang="zh-CN" altLang="en-US" dirty="0"/>
              <a:t>所使用的浏览器类型、浏览器语言、浏览器插件</a:t>
            </a:r>
            <a:endParaRPr lang="en-US" altLang="zh-CN" dirty="0"/>
          </a:p>
          <a:p>
            <a:pPr lvl="1"/>
            <a:r>
              <a:rPr lang="zh-CN" altLang="en-US" dirty="0"/>
              <a:t>操作系统及版本、</a:t>
            </a:r>
            <a:endParaRPr lang="en-US" altLang="zh-CN" dirty="0"/>
          </a:p>
          <a:p>
            <a:pPr lvl="1"/>
            <a:r>
              <a:rPr lang="en-US" altLang="zh-CN" dirty="0"/>
              <a:t>CPU </a:t>
            </a:r>
            <a:r>
              <a:rPr lang="zh-CN" altLang="en-US" dirty="0"/>
              <a:t>类型、</a:t>
            </a:r>
            <a:endParaRPr lang="en-US" altLang="zh-CN" dirty="0"/>
          </a:p>
          <a:p>
            <a:pPr lvl="1"/>
            <a:r>
              <a:rPr lang="zh-CN" altLang="en-US" dirty="0"/>
              <a:t>浏览器渲染引擎</a:t>
            </a:r>
            <a:endParaRPr lang="en-US" altLang="zh-CN" dirty="0"/>
          </a:p>
          <a:p>
            <a:r>
              <a:rPr lang="en-US" altLang="zh-CN" dirty="0"/>
              <a:t>UA</a:t>
            </a:r>
            <a:r>
              <a:rPr lang="zh-CN" altLang="en-US" dirty="0"/>
              <a:t>字符串在每次浏览器 </a:t>
            </a:r>
            <a:r>
              <a:rPr lang="en-US" altLang="zh-CN" dirty="0"/>
              <a:t>HTTP </a:t>
            </a:r>
            <a:r>
              <a:rPr lang="zh-CN" altLang="en-US" dirty="0"/>
              <a:t>请求时发送到服务器！</a:t>
            </a:r>
            <a:endParaRPr lang="en-US" altLang="zh-CN" dirty="0"/>
          </a:p>
          <a:p>
            <a:r>
              <a:rPr lang="zh-CN" altLang="en-US" dirty="0"/>
              <a:t>通过这个标识，用户所访问的网站可以显示不同的排版从而为用户提供更好的体验或者进行信息统计　</a:t>
            </a:r>
            <a:endParaRPr lang="en-US" altLang="zh-CN" dirty="0"/>
          </a:p>
          <a:p>
            <a:pPr lvl="1"/>
            <a:r>
              <a:rPr lang="zh-CN" altLang="en-US" dirty="0"/>
              <a:t>反爬虫</a:t>
            </a:r>
            <a:endParaRPr lang="en-US" altLang="zh-C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极速漫画网站</a:t>
            </a:r>
            <a:r>
              <a:rPr lang="en-US" sz="3600" u="sng" dirty="0">
                <a:hlinkClick r:id="rId2"/>
              </a:rPr>
              <a:t>www.1kkk.com</a:t>
            </a:r>
            <a:r>
              <a:rPr lang="zh-CN" altLang="en-US" sz="3600" dirty="0"/>
              <a:t>的登录界面</a:t>
            </a:r>
          </a:p>
        </p:txBody>
      </p:sp>
      <p:pic>
        <p:nvPicPr>
          <p:cNvPr id="4" name="内容占位符 3"/>
          <p:cNvPicPr>
            <a:picLocks noGrp="1"/>
          </p:cNvPicPr>
          <p:nvPr>
            <p:ph idx="1"/>
          </p:nvPr>
        </p:nvPicPr>
        <p:blipFill>
          <a:blip r:embed="rId3"/>
          <a:stretch>
            <a:fillRect/>
          </a:stretch>
        </p:blipFill>
        <p:spPr>
          <a:xfrm>
            <a:off x="857224" y="1785926"/>
            <a:ext cx="7715304" cy="450059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857364"/>
            <a:ext cx="8229600" cy="4268799"/>
          </a:xfrm>
        </p:spPr>
        <p:txBody>
          <a:bodyPr>
            <a:normAutofit fontScale="85000" lnSpcReduction="10000"/>
          </a:bodyPr>
          <a:lstStyle/>
          <a:p>
            <a:r>
              <a:rPr lang="zh-CN" altLang="en-US" dirty="0"/>
              <a:t>人脸识别失败</a:t>
            </a:r>
            <a:endParaRPr lang="en-US" altLang="zh-CN" dirty="0"/>
          </a:p>
          <a:p>
            <a:r>
              <a:rPr lang="zh-CN" altLang="en-US" dirty="0"/>
              <a:t>对极速漫画登录界面分析，每当选择换一组，就会加载新的图片，于是直接打开</a:t>
            </a:r>
            <a:r>
              <a:rPr lang="en-US" u="sng" dirty="0">
                <a:hlinkClick r:id="rId3"/>
              </a:rPr>
              <a:t>http://www.1kkk.com/image3.ashx</a:t>
            </a:r>
            <a:r>
              <a:rPr lang="zh-CN" altLang="en-US" dirty="0"/>
              <a:t>网站，可以直接得到本次验证码的图片。并且每次访问都能得到不同的图片。</a:t>
            </a:r>
            <a:endParaRPr lang="en-US" altLang="zh-CN" dirty="0"/>
          </a:p>
          <a:p>
            <a:r>
              <a:rPr lang="zh-CN" altLang="en-US" dirty="0"/>
              <a:t>对该网站进行多次爬取，循环</a:t>
            </a:r>
            <a:r>
              <a:rPr lang="en-US" dirty="0"/>
              <a:t>500</a:t>
            </a:r>
            <a:r>
              <a:rPr lang="zh-CN" altLang="en-US" dirty="0"/>
              <a:t>次得到</a:t>
            </a:r>
            <a:r>
              <a:rPr lang="en-US" dirty="0"/>
              <a:t>500</a:t>
            </a:r>
            <a:r>
              <a:rPr lang="zh-CN" altLang="en-US" dirty="0"/>
              <a:t>张图片</a:t>
            </a:r>
            <a:endParaRPr lang="en-US" altLang="zh-CN" dirty="0"/>
          </a:p>
          <a:p>
            <a:r>
              <a:rPr lang="zh-CN" altLang="en-US" dirty="0"/>
              <a:t>切割每张图片的第一行，得到</a:t>
            </a:r>
            <a:r>
              <a:rPr lang="en-US" dirty="0"/>
              <a:t>2000</a:t>
            </a:r>
            <a:r>
              <a:rPr lang="zh-CN" altLang="en-US" dirty="0"/>
              <a:t>张小图</a:t>
            </a:r>
            <a:endParaRPr lang="en-US" altLang="zh-CN" dirty="0"/>
          </a:p>
          <a:p>
            <a:r>
              <a:rPr lang="zh-CN" altLang="en-US" dirty="0"/>
              <a:t>去除了重复之后只剩下</a:t>
            </a:r>
            <a:r>
              <a:rPr lang="en-US" dirty="0"/>
              <a:t>558</a:t>
            </a:r>
            <a:r>
              <a:rPr lang="zh-CN" altLang="en-US" dirty="0"/>
              <a:t>张图片，此时还存在图片相同但是方向不同的，手动调整</a:t>
            </a:r>
            <a:endParaRPr lang="en-US" altLang="zh-CN" dirty="0"/>
          </a:p>
          <a:p>
            <a:endParaRPr lang="zh-CN" altLang="en-US" dirty="0"/>
          </a:p>
          <a:p>
            <a:endParaRPr lang="zh-CN" altLang="en-US" dirty="0"/>
          </a:p>
        </p:txBody>
      </p:sp>
      <p:pic>
        <p:nvPicPr>
          <p:cNvPr id="1026" name="Picture 2"/>
          <p:cNvPicPr>
            <a:picLocks noChangeAspect="1" noChangeArrowheads="1"/>
          </p:cNvPicPr>
          <p:nvPr/>
        </p:nvPicPr>
        <p:blipFill>
          <a:blip r:embed="rId4"/>
          <a:srcRect/>
          <a:stretch>
            <a:fillRect/>
          </a:stretch>
        </p:blipFill>
        <p:spPr bwMode="auto">
          <a:xfrm>
            <a:off x="6858016" y="0"/>
            <a:ext cx="2076450" cy="2076450"/>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获取四个验证码图片的坐标，对网页截图后在相应位置切割得到四张验证码图片，</a:t>
            </a:r>
            <a:endParaRPr lang="en-US" altLang="zh-CN" dirty="0"/>
          </a:p>
          <a:p>
            <a:r>
              <a:rPr lang="zh-CN" altLang="en-US" dirty="0"/>
              <a:t>依次旋转九十度与数据库中的正确方向图片进行对比，得到旋转次数，</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973663" cy="612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885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u="sng" dirty="0">
                <a:hlinkClick r:id="rId2"/>
              </a:rPr>
              <a:t>教你干掉</a:t>
            </a:r>
            <a:r>
              <a:rPr lang="en-US" altLang="zh-CN" i="1" u="sng" dirty="0">
                <a:hlinkClick r:id="rId2"/>
              </a:rPr>
              <a:t>12306</a:t>
            </a:r>
            <a:r>
              <a:rPr lang="zh-CN" altLang="en-US" i="1" u="sng" dirty="0">
                <a:hlinkClick r:id="rId2"/>
              </a:rPr>
              <a:t>验证码</a:t>
            </a:r>
            <a:r>
              <a:rPr lang="zh-CN" altLang="en-US" u="sng" dirty="0">
                <a:hlinkClick r:id="rId2"/>
              </a:rPr>
              <a:t> </a:t>
            </a:r>
            <a:r>
              <a:rPr lang="en-US" altLang="zh-CN" u="sng" dirty="0">
                <a:hlinkClick r:id="rId2"/>
              </a:rPr>
              <a:t>- </a:t>
            </a:r>
            <a:r>
              <a:rPr lang="zh-CN" altLang="en-US" u="sng" dirty="0">
                <a:hlinkClick r:id="rId2"/>
              </a:rPr>
              <a:t>简书</a:t>
            </a:r>
            <a:endParaRPr lang="en-US" altLang="zh-CN" u="sng" dirty="0"/>
          </a:p>
          <a:p>
            <a:pPr lvl="1"/>
            <a:r>
              <a:rPr lang="en-US" altLang="zh-CN" dirty="0">
                <a:hlinkClick r:id="rId3"/>
              </a:rPr>
              <a:t>https://www.jianshu.com/p/1dff0ee6a450</a:t>
            </a:r>
            <a:endParaRPr lang="en-US" altLang="zh-CN" dirty="0"/>
          </a:p>
          <a:p>
            <a:pPr lvl="1"/>
            <a:r>
              <a:rPr lang="zh-CN" altLang="zh-CN" dirty="0"/>
              <a:t>脚本或人工对其图片进行爬虫遍历，</a:t>
            </a:r>
            <a:endParaRPr lang="en-US" altLang="zh-CN" dirty="0"/>
          </a:p>
          <a:p>
            <a:pPr lvl="1"/>
            <a:r>
              <a:rPr lang="zh-CN" altLang="zh-CN" dirty="0"/>
              <a:t>然后将所有的图片保存后与关键字进行对比并关联入库</a:t>
            </a:r>
            <a:endParaRPr lang="en-US" altLang="zh-CN" dirty="0"/>
          </a:p>
          <a:p>
            <a:pPr lvl="2"/>
            <a:r>
              <a:rPr lang="zh-CN" altLang="zh-CN" dirty="0"/>
              <a:t>分割验证码图像</a:t>
            </a:r>
          </a:p>
          <a:p>
            <a:pPr lvl="2"/>
            <a:r>
              <a:rPr lang="zh-CN" altLang="zh-CN" dirty="0"/>
              <a:t>丢进百度识图API函数</a:t>
            </a:r>
          </a:p>
          <a:p>
            <a:pPr lvl="2"/>
            <a:r>
              <a:rPr lang="zh-CN" altLang="zh-CN" dirty="0"/>
              <a:t>返回百度识图结果</a:t>
            </a:r>
          </a:p>
          <a:p>
            <a:pPr lvl="1"/>
            <a:endParaRPr lang="zh-CN" altLang="en-US" dirty="0"/>
          </a:p>
        </p:txBody>
      </p:sp>
    </p:spTree>
    <p:extLst>
      <p:ext uri="{BB962C8B-B14F-4D97-AF65-F5344CB8AC3E}">
        <p14:creationId xmlns:p14="http://schemas.microsoft.com/office/powerpoint/2010/main" val="7603857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FONT-FACE</a:t>
            </a:r>
            <a:r>
              <a:rPr lang="zh-CN" altLang="en-US" b="1" dirty="0"/>
              <a:t>拼凑式</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zh-CN" altLang="en-US" dirty="0"/>
              <a:t>猫眼电影   实现：</a:t>
            </a:r>
            <a:endParaRPr lang="en-US" altLang="zh-CN" dirty="0"/>
          </a:p>
          <a:p>
            <a:pPr lvl="1"/>
            <a:r>
              <a:rPr lang="en-US" altLang="zh-CN" dirty="0"/>
              <a:t>https://blog.csdn.net/weixin_43582101/article/details/88377276</a:t>
            </a:r>
          </a:p>
          <a:p>
            <a:r>
              <a:rPr lang="en-US" altLang="zh-CN" dirty="0"/>
              <a:t>le/details/88377276</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295275" y="2790825"/>
            <a:ext cx="8848725" cy="40671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python</a:t>
            </a:r>
            <a:r>
              <a:rPr lang="zh-CN" altLang="en-US" b="1" dirty="0"/>
              <a:t>解析</a:t>
            </a:r>
            <a:r>
              <a:rPr lang="en-US" b="1" dirty="0" err="1"/>
              <a:t>user_agent</a:t>
            </a:r>
            <a:r>
              <a:rPr lang="zh-CN" altLang="en-US" b="1" dirty="0"/>
              <a:t>的方法</a:t>
            </a:r>
            <a:endParaRPr lang="zh-CN" altLang="en-US" dirty="0"/>
          </a:p>
        </p:txBody>
      </p:sp>
      <p:sp>
        <p:nvSpPr>
          <p:cNvPr id="3" name="内容占位符 2"/>
          <p:cNvSpPr>
            <a:spLocks noGrp="1"/>
          </p:cNvSpPr>
          <p:nvPr>
            <p:ph idx="1"/>
          </p:nvPr>
        </p:nvSpPr>
        <p:spPr>
          <a:xfrm>
            <a:off x="457200" y="1600200"/>
            <a:ext cx="8229600" cy="4972072"/>
          </a:xfrm>
        </p:spPr>
        <p:txBody>
          <a:bodyPr>
            <a:normAutofit fontScale="62500" lnSpcReduction="20000"/>
          </a:bodyPr>
          <a:lstStyle/>
          <a:p>
            <a:pPr>
              <a:buNone/>
            </a:pPr>
            <a:r>
              <a:rPr lang="en-US" altLang="zh-CN" dirty="0"/>
              <a:t>from </a:t>
            </a:r>
            <a:r>
              <a:rPr lang="en-US" altLang="zh-CN" dirty="0" err="1"/>
              <a:t>user_agents</a:t>
            </a:r>
            <a:r>
              <a:rPr lang="en-US" altLang="zh-CN" dirty="0"/>
              <a:t> import parse</a:t>
            </a:r>
          </a:p>
          <a:p>
            <a:pPr>
              <a:buNone/>
            </a:pPr>
            <a:endParaRPr lang="en-US" altLang="zh-CN" dirty="0"/>
          </a:p>
          <a:p>
            <a:pPr>
              <a:buNone/>
            </a:pPr>
            <a:r>
              <a:rPr lang="en-US" altLang="zh-CN" dirty="0" err="1"/>
              <a:t>ua_string</a:t>
            </a:r>
            <a:r>
              <a:rPr lang="en-US" altLang="zh-CN" dirty="0"/>
              <a:t> = 'Mozilla/5.0 (Windows NT 6.1; Win64; x64) </a:t>
            </a:r>
            <a:r>
              <a:rPr lang="en-US" altLang="zh-CN" dirty="0" err="1"/>
              <a:t>AppleWebKit</a:t>
            </a:r>
            <a:r>
              <a:rPr lang="en-US" altLang="zh-CN" dirty="0"/>
              <a:t>/537.36 (KHTML, like Gecko) Chrome/70.0.3538.110 Safari/537.36‘</a:t>
            </a:r>
          </a:p>
          <a:p>
            <a:pPr>
              <a:buNone/>
            </a:pPr>
            <a:endParaRPr lang="en-US" altLang="zh-CN" dirty="0"/>
          </a:p>
          <a:p>
            <a:pPr>
              <a:buNone/>
            </a:pPr>
            <a:r>
              <a:rPr lang="en-US" altLang="zh-CN" dirty="0" err="1"/>
              <a:t>user_agent</a:t>
            </a:r>
            <a:r>
              <a:rPr lang="en-US" altLang="zh-CN" dirty="0"/>
              <a:t> = parse(</a:t>
            </a:r>
            <a:r>
              <a:rPr lang="en-US" altLang="zh-CN" dirty="0" err="1"/>
              <a:t>ua_string</a:t>
            </a:r>
            <a:r>
              <a:rPr lang="en-US" altLang="zh-CN" dirty="0"/>
              <a:t>)             #</a:t>
            </a:r>
            <a:r>
              <a:rPr lang="zh-CN" altLang="en-US" dirty="0"/>
              <a:t>解析成</a:t>
            </a:r>
            <a:r>
              <a:rPr lang="en-US" altLang="zh-CN" dirty="0" err="1"/>
              <a:t>user_agent</a:t>
            </a:r>
            <a:endParaRPr lang="en-US" altLang="zh-CN" dirty="0"/>
          </a:p>
          <a:p>
            <a:pPr>
              <a:buNone/>
            </a:pPr>
            <a:endParaRPr lang="en-US" altLang="zh-CN" dirty="0"/>
          </a:p>
          <a:p>
            <a:pPr>
              <a:buNone/>
            </a:pPr>
            <a:r>
              <a:rPr lang="en-US" altLang="zh-CN" dirty="0" err="1"/>
              <a:t>bw</a:t>
            </a:r>
            <a:r>
              <a:rPr lang="en-US" altLang="zh-CN" dirty="0"/>
              <a:t> = </a:t>
            </a:r>
            <a:r>
              <a:rPr lang="en-US" altLang="zh-CN" dirty="0" err="1"/>
              <a:t>user_agent.browser.family</a:t>
            </a:r>
            <a:r>
              <a:rPr lang="en-US" altLang="zh-CN" dirty="0"/>
              <a:t>          #</a:t>
            </a:r>
            <a:r>
              <a:rPr lang="zh-CN" altLang="en-US" dirty="0"/>
              <a:t>判断是什么浏览器</a:t>
            </a:r>
          </a:p>
          <a:p>
            <a:pPr>
              <a:buNone/>
            </a:pPr>
            <a:r>
              <a:rPr lang="en-US" altLang="zh-CN" dirty="0"/>
              <a:t>s = </a:t>
            </a:r>
            <a:r>
              <a:rPr lang="en-US" altLang="zh-CN" dirty="0" err="1"/>
              <a:t>user_agent.os.family</a:t>
            </a:r>
            <a:r>
              <a:rPr lang="en-US" altLang="zh-CN" dirty="0"/>
              <a:t>                        #</a:t>
            </a:r>
            <a:r>
              <a:rPr lang="zh-CN" altLang="en-US" dirty="0"/>
              <a:t>判断是什么操作系统</a:t>
            </a:r>
          </a:p>
          <a:p>
            <a:pPr>
              <a:buNone/>
            </a:pPr>
            <a:r>
              <a:rPr lang="en-US" altLang="zh-CN" dirty="0" err="1"/>
              <a:t>juge_pc</a:t>
            </a:r>
            <a:r>
              <a:rPr lang="en-US" altLang="zh-CN" dirty="0"/>
              <a:t> = </a:t>
            </a:r>
            <a:r>
              <a:rPr lang="en-US" altLang="zh-CN" dirty="0" err="1"/>
              <a:t>user_agent.is_pc</a:t>
            </a:r>
            <a:r>
              <a:rPr lang="en-US" altLang="zh-CN" dirty="0"/>
              <a:t>                   #</a:t>
            </a:r>
            <a:r>
              <a:rPr lang="zh-CN" altLang="en-US" dirty="0"/>
              <a:t>判断是不是桌面系统</a:t>
            </a:r>
          </a:p>
          <a:p>
            <a:pPr>
              <a:buNone/>
            </a:pPr>
            <a:r>
              <a:rPr lang="en-US" altLang="zh-CN" dirty="0"/>
              <a:t>phone = </a:t>
            </a:r>
            <a:r>
              <a:rPr lang="en-US" altLang="zh-CN" dirty="0" err="1"/>
              <a:t>user_agent.device.family</a:t>
            </a:r>
            <a:endParaRPr lang="en-US" altLang="zh-CN" dirty="0"/>
          </a:p>
          <a:p>
            <a:pPr>
              <a:buNone/>
            </a:pPr>
            <a:endParaRPr lang="en-US" altLang="zh-CN" dirty="0"/>
          </a:p>
          <a:p>
            <a:r>
              <a:rPr lang="en-US" dirty="0" err="1"/>
              <a:t>is_mobile</a:t>
            </a:r>
            <a:r>
              <a:rPr lang="en-US" dirty="0"/>
              <a:t>：</a:t>
            </a:r>
            <a:r>
              <a:rPr lang="zh-CN" altLang="en-US" dirty="0"/>
              <a:t>判断是不是手机</a:t>
            </a:r>
          </a:p>
          <a:p>
            <a:r>
              <a:rPr lang="en-US" dirty="0" err="1"/>
              <a:t>is_tablet</a:t>
            </a:r>
            <a:r>
              <a:rPr lang="en-US" dirty="0"/>
              <a:t>：</a:t>
            </a:r>
            <a:r>
              <a:rPr lang="zh-CN" altLang="en-US" dirty="0"/>
              <a:t>判断是不是平板</a:t>
            </a:r>
          </a:p>
          <a:p>
            <a:r>
              <a:rPr lang="en-US" dirty="0" err="1"/>
              <a:t>is_touch_capable</a:t>
            </a:r>
            <a:r>
              <a:rPr lang="en-US" dirty="0"/>
              <a:t>：</a:t>
            </a:r>
            <a:r>
              <a:rPr lang="zh-CN" altLang="en-US" dirty="0"/>
              <a:t>有没有触屏功能</a:t>
            </a:r>
          </a:p>
          <a:p>
            <a:r>
              <a:rPr lang="en-US" dirty="0" err="1"/>
              <a:t>is_bot</a:t>
            </a:r>
            <a:r>
              <a:rPr lang="en-US" dirty="0"/>
              <a:t>：</a:t>
            </a:r>
            <a:r>
              <a:rPr lang="zh-CN" altLang="en-US" dirty="0"/>
              <a:t>是不是搜索引擎的爬虫</a:t>
            </a:r>
          </a:p>
          <a:p>
            <a:pPr>
              <a:buNone/>
            </a:pP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342900" lvl="1" indent="-342900">
              <a:buFont typeface="Arial" pitchFamily="34" charset="0"/>
              <a:buChar char="•"/>
            </a:pPr>
            <a:r>
              <a:rPr lang="zh-CN" altLang="en-US" dirty="0"/>
              <a:t>网站：分析用户的</a:t>
            </a:r>
            <a:r>
              <a:rPr lang="en-US" altLang="zh-CN" dirty="0"/>
              <a:t>User-agent</a:t>
            </a:r>
            <a:r>
              <a:rPr lang="zh-CN" altLang="en-US" dirty="0"/>
              <a:t>，根据大全过滤未知的或者指定的</a:t>
            </a:r>
            <a:endParaRPr lang="en-US" altLang="zh-CN" dirty="0"/>
          </a:p>
          <a:p>
            <a:pPr marL="742950" lvl="2" indent="-342900"/>
            <a:r>
              <a:rPr lang="en-US" altLang="zh-CN" dirty="0"/>
              <a:t>JavaClient1.6?    </a:t>
            </a:r>
            <a:r>
              <a:rPr lang="zh-CN" altLang="en-US" dirty="0"/>
              <a:t>封</a:t>
            </a:r>
            <a:r>
              <a:rPr lang="en-US" altLang="zh-CN" dirty="0"/>
              <a:t>IP </a:t>
            </a:r>
          </a:p>
          <a:p>
            <a:pPr marL="742950" lvl="2" indent="-342900"/>
            <a:endParaRPr lang="en-US" altLang="zh-CN" dirty="0"/>
          </a:p>
          <a:p>
            <a:pPr marL="742950" lvl="2" indent="-342900"/>
            <a:endParaRPr lang="en-US" altLang="zh-CN" dirty="0"/>
          </a:p>
          <a:p>
            <a:pPr marL="342900" lvl="1" indent="-342900">
              <a:buFont typeface="Arial" pitchFamily="34" charset="0"/>
              <a:buChar char="•"/>
            </a:pPr>
            <a:r>
              <a:rPr lang="zh-CN" altLang="en-US" dirty="0"/>
              <a:t>爬虫：篡改自己的</a:t>
            </a:r>
            <a:r>
              <a:rPr lang="en-US" altLang="zh-CN" dirty="0"/>
              <a:t>User-agent</a:t>
            </a:r>
            <a:r>
              <a:rPr lang="zh-CN" altLang="en-US" dirty="0"/>
              <a:t>，伪装浏览器</a:t>
            </a:r>
            <a:endParaRPr lang="en-US" altLang="zh-CN" dirty="0"/>
          </a:p>
          <a:p>
            <a:pPr marL="0" indent="0">
              <a:buNone/>
            </a:pP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000100" y="3000372"/>
            <a:ext cx="7848600" cy="476250"/>
          </a:xfrm>
          <a:prstGeom prst="rect">
            <a:avLst/>
          </a:prstGeom>
          <a:noFill/>
          <a:ln w="9525">
            <a:noFill/>
            <a:miter lim="800000"/>
            <a:headEnd/>
            <a:tailEnd/>
          </a:ln>
          <a:effectLst/>
        </p:spPr>
      </p:pic>
    </p:spTree>
    <p:extLst>
      <p:ext uri="{BB962C8B-B14F-4D97-AF65-F5344CB8AC3E}">
        <p14:creationId xmlns:p14="http://schemas.microsoft.com/office/powerpoint/2010/main" val="1268187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fake_useragent</a:t>
            </a:r>
            <a:endParaRPr lang="zh-CN" altLang="en-US" dirty="0"/>
          </a:p>
        </p:txBody>
      </p:sp>
      <p:sp>
        <p:nvSpPr>
          <p:cNvPr id="3" name="内容占位符 2"/>
          <p:cNvSpPr>
            <a:spLocks noGrp="1"/>
          </p:cNvSpPr>
          <p:nvPr>
            <p:ph idx="1"/>
          </p:nvPr>
        </p:nvSpPr>
        <p:spPr/>
        <p:txBody>
          <a:bodyPr>
            <a:normAutofit lnSpcReduction="10000"/>
          </a:bodyPr>
          <a:lstStyle/>
          <a:p>
            <a:r>
              <a:rPr lang="en-US" dirty="0"/>
              <a:t>python</a:t>
            </a:r>
            <a:r>
              <a:rPr lang="zh-CN" altLang="en-US" dirty="0"/>
              <a:t>中应用于</a:t>
            </a:r>
            <a:r>
              <a:rPr lang="en-US" dirty="0"/>
              <a:t>UA</a:t>
            </a:r>
            <a:r>
              <a:rPr lang="zh-CN" altLang="en-US" dirty="0"/>
              <a:t>的拓展包</a:t>
            </a:r>
            <a:endParaRPr lang="en-US" altLang="zh-CN" dirty="0"/>
          </a:p>
          <a:p>
            <a:pPr lvl="1">
              <a:buNone/>
            </a:pPr>
            <a:r>
              <a:rPr lang="en-US" b="1" dirty="0"/>
              <a:t>from </a:t>
            </a:r>
            <a:r>
              <a:rPr lang="en-US" b="1" dirty="0" err="1"/>
              <a:t>fake_useragent</a:t>
            </a:r>
            <a:r>
              <a:rPr lang="en-US" b="1" dirty="0"/>
              <a:t> import </a:t>
            </a:r>
            <a:r>
              <a:rPr lang="en-US" b="1" dirty="0" err="1"/>
              <a:t>UserAgent</a:t>
            </a:r>
            <a:endParaRPr lang="en-US" b="1" dirty="0"/>
          </a:p>
          <a:p>
            <a:pPr lvl="1">
              <a:buNone/>
            </a:pPr>
            <a:r>
              <a:rPr lang="en-US" b="1" dirty="0"/>
              <a:t>  </a:t>
            </a:r>
            <a:r>
              <a:rPr lang="en-US" b="1" dirty="0" err="1"/>
              <a:t>ua</a:t>
            </a:r>
            <a:r>
              <a:rPr lang="en-US" b="1" dirty="0"/>
              <a:t> = </a:t>
            </a:r>
            <a:r>
              <a:rPr lang="en-US" b="1" dirty="0" err="1"/>
              <a:t>UserAgent</a:t>
            </a:r>
            <a:r>
              <a:rPr lang="en-US" b="1" dirty="0"/>
              <a:t>()</a:t>
            </a:r>
          </a:p>
          <a:p>
            <a:pPr lvl="1">
              <a:buNone/>
            </a:pPr>
            <a:r>
              <a:rPr lang="en-US" b="1" dirty="0"/>
              <a:t>  print(</a:t>
            </a:r>
            <a:r>
              <a:rPr lang="en-US" b="1" dirty="0" err="1">
                <a:solidFill>
                  <a:srgbClr val="FF0000"/>
                </a:solidFill>
              </a:rPr>
              <a:t>ua.random</a:t>
            </a:r>
            <a:r>
              <a:rPr lang="en-US" b="1" dirty="0"/>
              <a:t>)    #</a:t>
            </a:r>
            <a:r>
              <a:rPr lang="zh-CN" altLang="en-US" b="1" dirty="0"/>
              <a:t>随机</a:t>
            </a:r>
            <a:endParaRPr lang="en-US" altLang="zh-CN" b="1" dirty="0"/>
          </a:p>
          <a:p>
            <a:pPr lvl="1">
              <a:buNone/>
            </a:pPr>
            <a:r>
              <a:rPr lang="en-US" b="1" dirty="0"/>
              <a:t>  print(ua.ie)               #</a:t>
            </a:r>
            <a:r>
              <a:rPr lang="en-US" b="1" dirty="0" err="1"/>
              <a:t>ie</a:t>
            </a:r>
            <a:endParaRPr lang="en-US" b="1" dirty="0"/>
          </a:p>
          <a:p>
            <a:pPr lvl="1">
              <a:buNone/>
            </a:pPr>
            <a:r>
              <a:rPr lang="en-US" b="1" dirty="0"/>
              <a:t>  print(</a:t>
            </a:r>
            <a:r>
              <a:rPr lang="en-US" b="1" dirty="0" err="1"/>
              <a:t>ua.chrome</a:t>
            </a:r>
            <a:r>
              <a:rPr lang="en-US" b="1" dirty="0"/>
              <a:t>)     #Google</a:t>
            </a:r>
          </a:p>
          <a:p>
            <a:pPr lvl="1">
              <a:buNone/>
            </a:pPr>
            <a:r>
              <a:rPr lang="en-US" b="1" dirty="0"/>
              <a:t>  print(</a:t>
            </a:r>
            <a:r>
              <a:rPr lang="en-US" b="1" dirty="0" err="1"/>
              <a:t>ua.firefox</a:t>
            </a:r>
            <a:r>
              <a:rPr lang="en-US" b="1" dirty="0"/>
              <a:t>)       #</a:t>
            </a:r>
            <a:r>
              <a:rPr lang="zh-CN" altLang="en-US" b="1" dirty="0"/>
              <a:t>火狐</a:t>
            </a:r>
            <a:endParaRPr lang="en-US" altLang="zh-CN" b="1" dirty="0"/>
          </a:p>
          <a:p>
            <a:pPr lvl="1">
              <a:buNone/>
            </a:pPr>
            <a:r>
              <a:rPr lang="en-US" b="1" dirty="0"/>
              <a:t>  print(</a:t>
            </a:r>
            <a:r>
              <a:rPr lang="en-US" b="1" dirty="0" err="1"/>
              <a:t>ua.safari</a:t>
            </a:r>
            <a:r>
              <a:rPr lang="en-US" b="1" dirty="0"/>
              <a:t>)         #</a:t>
            </a:r>
            <a:r>
              <a:rPr lang="zh-CN" altLang="en-US" b="1" dirty="0"/>
              <a:t>苹果</a:t>
            </a:r>
            <a:endParaRPr lang="en-US" altLang="zh-CN" b="1" dirty="0"/>
          </a:p>
          <a:p>
            <a:pPr lvl="1">
              <a:buNone/>
            </a:pPr>
            <a:r>
              <a:rPr lang="en-US" b="1" dirty="0"/>
              <a:t>  print(</a:t>
            </a:r>
            <a:r>
              <a:rPr lang="en-US" b="1" dirty="0" err="1"/>
              <a:t>ua.opera</a:t>
            </a:r>
            <a:r>
              <a:rPr lang="en-US" b="1" dirty="0"/>
              <a:t>)         #</a:t>
            </a:r>
            <a:r>
              <a:rPr lang="zh-CN" altLang="en-US" b="1" dirty="0"/>
              <a:t>欧朋</a:t>
            </a:r>
          </a:p>
        </p:txBody>
      </p:sp>
    </p:spTree>
    <p:extLst>
      <p:ext uri="{BB962C8B-B14F-4D97-AF65-F5344CB8AC3E}">
        <p14:creationId xmlns:p14="http://schemas.microsoft.com/office/powerpoint/2010/main" val="145953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en-US" dirty="0"/>
              <a:t>运行结果</a:t>
            </a:r>
            <a:endParaRPr lang="en-US" altLang="zh-CN" dirty="0"/>
          </a:p>
          <a:p>
            <a:pPr>
              <a:buNone/>
            </a:pPr>
            <a:r>
              <a:rPr lang="en-US" altLang="zh-CN" dirty="0"/>
              <a:t>Mozilla/5.0 (Windows NT 6.4; WOW64) </a:t>
            </a:r>
            <a:r>
              <a:rPr lang="en-US" altLang="zh-CN" dirty="0" err="1"/>
              <a:t>AppleWebKit</a:t>
            </a:r>
            <a:r>
              <a:rPr lang="en-US" altLang="zh-CN" dirty="0"/>
              <a:t>/537.36 (KHTML, like Gecko) Chrome/41.0.2225.0 Safari/537.36</a:t>
            </a:r>
          </a:p>
          <a:p>
            <a:pPr>
              <a:buNone/>
            </a:pPr>
            <a:endParaRPr lang="en-US" altLang="zh-CN" dirty="0"/>
          </a:p>
          <a:p>
            <a:pPr>
              <a:buNone/>
            </a:pPr>
            <a:r>
              <a:rPr lang="en-US" altLang="zh-CN" dirty="0"/>
              <a:t>Mozilla/5.0 (compatible; MSIE 10.0; Windows NT 7.0; InfoPath.3; .NET CLR 3.1.40767; Trident/6.0; en-IN)</a:t>
            </a:r>
          </a:p>
          <a:p>
            <a:pPr>
              <a:buNone/>
            </a:pPr>
            <a:r>
              <a:rPr lang="en-US" altLang="zh-CN" dirty="0"/>
              <a:t>Mozilla/5.0 (Windows NT 6.1) </a:t>
            </a:r>
            <a:r>
              <a:rPr lang="en-US" altLang="zh-CN" dirty="0" err="1"/>
              <a:t>AppleWebKit</a:t>
            </a:r>
            <a:r>
              <a:rPr lang="en-US" altLang="zh-CN" dirty="0"/>
              <a:t>/537.36 (KHTML, like Gecko) Chrome/28.0.1468.0 Safari/537.36</a:t>
            </a:r>
          </a:p>
          <a:p>
            <a:pPr>
              <a:buNone/>
            </a:pPr>
            <a:r>
              <a:rPr lang="en-US" altLang="zh-CN" dirty="0"/>
              <a:t>Mozilla/5.0 (Windows NT 6.1; WOW64; rv:21.0) Gecko/20130330 Firefox/21.0</a:t>
            </a:r>
          </a:p>
          <a:p>
            <a:pPr>
              <a:buNone/>
            </a:pPr>
            <a:r>
              <a:rPr lang="en-US" altLang="zh-CN" dirty="0"/>
              <a:t>Mozilla/5.0 (Windows; U; Windows NT 6.0; en-US) </a:t>
            </a:r>
            <a:r>
              <a:rPr lang="en-US" altLang="zh-CN" dirty="0" err="1"/>
              <a:t>AppleWebKit</a:t>
            </a:r>
            <a:r>
              <a:rPr lang="en-US" altLang="zh-CN" dirty="0"/>
              <a:t>/533.20.25 (KHTML, like Gecko) Version/5.0.4 </a:t>
            </a:r>
          </a:p>
          <a:p>
            <a:pPr>
              <a:buNone/>
            </a:pPr>
            <a:r>
              <a:rPr lang="en-US" altLang="zh-CN" dirty="0"/>
              <a:t>Safari/533.20.27</a:t>
            </a:r>
          </a:p>
          <a:p>
            <a:pPr>
              <a:buNone/>
            </a:pPr>
            <a:r>
              <a:rPr lang="en-US" altLang="zh-CN" dirty="0"/>
              <a:t>Opera/12.0(Windows NT 5.1;U;en)Presto/22.9.168 Version/12.00 </a:t>
            </a:r>
          </a:p>
        </p:txBody>
      </p:sp>
    </p:spTree>
    <p:extLst>
      <p:ext uri="{BB962C8B-B14F-4D97-AF65-F5344CB8AC3E}">
        <p14:creationId xmlns:p14="http://schemas.microsoft.com/office/powerpoint/2010/main" val="4138050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543443"/>
          </a:xfrm>
        </p:spPr>
        <p:txBody>
          <a:bodyPr>
            <a:normAutofit fontScale="70000" lnSpcReduction="20000"/>
          </a:bodyPr>
          <a:lstStyle/>
          <a:p>
            <a:pPr>
              <a:buNone/>
            </a:pPr>
            <a:r>
              <a:rPr lang="en-US" altLang="zh-CN" sz="2400" dirty="0"/>
              <a:t># </a:t>
            </a:r>
            <a:r>
              <a:rPr lang="zh-CN" altLang="en-US" sz="2400" dirty="0"/>
              <a:t>请求地址</a:t>
            </a:r>
            <a:r>
              <a:rPr lang="en-US" altLang="zh-CN" sz="2400" dirty="0" err="1"/>
              <a:t>url</a:t>
            </a:r>
            <a:endParaRPr lang="en-US" altLang="zh-CN" sz="2400" dirty="0"/>
          </a:p>
          <a:p>
            <a:pPr>
              <a:buNone/>
            </a:pPr>
            <a:r>
              <a:rPr lang="en-US" altLang="zh-CN" sz="2400" dirty="0" err="1"/>
              <a:t>url</a:t>
            </a:r>
            <a:r>
              <a:rPr lang="en-US" altLang="zh-CN" sz="2400" dirty="0"/>
              <a:t> = "http://fanyi.youdao.com/translate?smartresult=dict&amp;smartresult=rule" </a:t>
            </a:r>
          </a:p>
          <a:p>
            <a:pPr>
              <a:buNone/>
            </a:pPr>
            <a:endParaRPr lang="en-US" altLang="zh-CN" sz="2400" dirty="0"/>
          </a:p>
          <a:p>
            <a:pPr>
              <a:buNone/>
            </a:pPr>
            <a:endParaRPr lang="en-US" altLang="zh-CN" sz="2400" dirty="0"/>
          </a:p>
          <a:p>
            <a:pPr>
              <a:buNone/>
            </a:pPr>
            <a:r>
              <a:rPr lang="en-US" altLang="zh-CN" sz="2400" dirty="0"/>
              <a:t># </a:t>
            </a:r>
            <a:r>
              <a:rPr lang="zh-CN" altLang="en-US" sz="2400" dirty="0"/>
              <a:t>请求头</a:t>
            </a:r>
            <a:endParaRPr lang="en-US" altLang="zh-CN" sz="2400" dirty="0"/>
          </a:p>
          <a:p>
            <a:pPr>
              <a:buNone/>
            </a:pPr>
            <a:r>
              <a:rPr lang="en-US" altLang="zh-CN" sz="2400" dirty="0" err="1"/>
              <a:t>request_headers</a:t>
            </a:r>
            <a:r>
              <a:rPr lang="en-US" altLang="zh-CN" sz="2400" dirty="0"/>
              <a:t> = {    '</a:t>
            </a:r>
            <a:r>
              <a:rPr lang="en-US" altLang="zh-CN" sz="2400" dirty="0" err="1"/>
              <a:t>Host':'fanyi.youdao.com</a:t>
            </a:r>
            <a:r>
              <a:rPr lang="en-US" altLang="zh-CN" sz="2400" dirty="0"/>
              <a:t>',    "User-Agent": "Mozilla/5.0 (X11; Linux x86_64) </a:t>
            </a:r>
            <a:r>
              <a:rPr lang="en-US" altLang="zh-CN" sz="2400" dirty="0" err="1"/>
              <a:t>AppleWebKit</a:t>
            </a:r>
            <a:r>
              <a:rPr lang="en-US" altLang="zh-CN" sz="2400" dirty="0"/>
              <a:t>/537.36 (KHTML, like Gecko) Chrome/63.0.3239.108 Safari/537.36",}</a:t>
            </a:r>
          </a:p>
          <a:p>
            <a:pPr>
              <a:buNone/>
            </a:pPr>
            <a:endParaRPr lang="en-US" altLang="zh-CN" sz="2400" dirty="0"/>
          </a:p>
          <a:p>
            <a:pPr>
              <a:buNone/>
            </a:pPr>
            <a:endParaRPr lang="en-US" altLang="zh-CN" sz="2400" dirty="0"/>
          </a:p>
          <a:p>
            <a:pPr>
              <a:buNone/>
            </a:pPr>
            <a:endParaRPr lang="en-US" altLang="zh-CN" sz="2400" dirty="0"/>
          </a:p>
          <a:p>
            <a:pPr>
              <a:buNone/>
            </a:pPr>
            <a:r>
              <a:rPr lang="en-US" altLang="zh-CN" sz="2400" dirty="0"/>
              <a:t># </a:t>
            </a:r>
            <a:r>
              <a:rPr lang="zh-CN" altLang="en-US" sz="2400" dirty="0"/>
              <a:t>构造请求对象</a:t>
            </a:r>
            <a:endParaRPr lang="en-US" altLang="zh-CN" sz="2400" dirty="0"/>
          </a:p>
          <a:p>
            <a:pPr>
              <a:buNone/>
            </a:pPr>
            <a:r>
              <a:rPr lang="en-US" altLang="zh-CN" sz="2400" dirty="0"/>
              <a:t>Request  </a:t>
            </a:r>
            <a:r>
              <a:rPr lang="en-US" altLang="zh-CN" sz="2400" dirty="0" err="1"/>
              <a:t>req</a:t>
            </a:r>
            <a:r>
              <a:rPr lang="en-US" altLang="zh-CN" sz="2400" dirty="0"/>
              <a:t> = </a:t>
            </a:r>
            <a:r>
              <a:rPr lang="en-US" altLang="zh-CN" sz="2400" dirty="0" err="1"/>
              <a:t>urllib.request.Request</a:t>
            </a:r>
            <a:r>
              <a:rPr lang="en-US" altLang="zh-CN" sz="2400" dirty="0"/>
              <a:t>(</a:t>
            </a:r>
            <a:r>
              <a:rPr lang="en-US" altLang="zh-CN" sz="2400" dirty="0" err="1"/>
              <a:t>url</a:t>
            </a:r>
            <a:r>
              <a:rPr lang="en-US" altLang="zh-CN" sz="2400" dirty="0"/>
              <a:t>, </a:t>
            </a:r>
            <a:r>
              <a:rPr lang="en-US" altLang="zh-CN" sz="2400" dirty="0">
                <a:solidFill>
                  <a:srgbClr val="FF0000"/>
                </a:solidFill>
              </a:rPr>
              <a:t>data=</a:t>
            </a:r>
            <a:r>
              <a:rPr lang="en-US" altLang="zh-CN" sz="2400" dirty="0" err="1">
                <a:solidFill>
                  <a:srgbClr val="FF0000"/>
                </a:solidFill>
              </a:rPr>
              <a:t>form_data</a:t>
            </a:r>
            <a:r>
              <a:rPr lang="en-US" altLang="zh-CN" sz="2400" dirty="0"/>
              <a:t>, headers=</a:t>
            </a:r>
            <a:r>
              <a:rPr lang="en-US" altLang="zh-CN" sz="2400" dirty="0" err="1"/>
              <a:t>request_headers</a:t>
            </a:r>
            <a:r>
              <a:rPr lang="en-US" altLang="zh-CN" sz="2400" dirty="0"/>
              <a:t>) </a:t>
            </a:r>
          </a:p>
          <a:p>
            <a:pPr>
              <a:buNone/>
            </a:pPr>
            <a:r>
              <a:rPr lang="en-US" altLang="zh-CN" sz="2400" dirty="0"/>
              <a:t># </a:t>
            </a:r>
            <a:r>
              <a:rPr lang="zh-CN" altLang="en-US" sz="2400" dirty="0"/>
              <a:t>发起请求</a:t>
            </a:r>
            <a:endParaRPr lang="en-US" altLang="zh-CN" sz="2400" dirty="0"/>
          </a:p>
          <a:p>
            <a:pPr>
              <a:buNone/>
            </a:pPr>
            <a:r>
              <a:rPr lang="en-US" altLang="zh-CN" sz="2400" dirty="0"/>
              <a:t>response = </a:t>
            </a:r>
            <a:r>
              <a:rPr lang="en-US" altLang="zh-CN" sz="2400" dirty="0" err="1"/>
              <a:t>urllib.request.urlopen</a:t>
            </a:r>
            <a:r>
              <a:rPr lang="en-US" altLang="zh-CN" sz="2400" dirty="0"/>
              <a:t>(</a:t>
            </a:r>
            <a:r>
              <a:rPr lang="en-US" altLang="zh-CN" sz="2400" dirty="0" err="1"/>
              <a:t>req</a:t>
            </a:r>
            <a:r>
              <a:rPr lang="en-US" altLang="zh-CN" sz="2400" dirty="0"/>
              <a:t>)</a:t>
            </a:r>
          </a:p>
          <a:p>
            <a:pPr>
              <a:buNone/>
            </a:pPr>
            <a:r>
              <a:rPr lang="en-US" altLang="zh-CN" sz="2400" dirty="0"/>
              <a:t>data = </a:t>
            </a:r>
            <a:r>
              <a:rPr lang="en-US" altLang="zh-CN" sz="2400" dirty="0" err="1"/>
              <a:t>response.read</a:t>
            </a:r>
            <a:r>
              <a:rPr lang="en-US" altLang="zh-CN" sz="2400" dirty="0"/>
              <a:t>().decode()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使用</a:t>
            </a:r>
            <a:r>
              <a:rPr lang="en-US" altLang="zh-CN" dirty="0"/>
              <a:t>Requests  </a:t>
            </a:r>
            <a:r>
              <a:rPr lang="zh-CN" altLang="en-US" dirty="0"/>
              <a:t>模块  </a:t>
            </a:r>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142976" y="2357430"/>
            <a:ext cx="5286412" cy="361497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  </a:t>
            </a:r>
            <a:r>
              <a:rPr lang="en-US" altLang="zh-CN" dirty="0" err="1"/>
              <a:t>scrapy</a:t>
            </a:r>
            <a:r>
              <a:rPr lang="en-US" altLang="zh-CN" dirty="0"/>
              <a:t> </a:t>
            </a:r>
            <a:endParaRPr lang="zh-CN" altLang="en-US" dirty="0"/>
          </a:p>
        </p:txBody>
      </p:sp>
      <p:sp>
        <p:nvSpPr>
          <p:cNvPr id="3" name="内容占位符 2"/>
          <p:cNvSpPr>
            <a:spLocks noGrp="1"/>
          </p:cNvSpPr>
          <p:nvPr>
            <p:ph idx="1"/>
          </p:nvPr>
        </p:nvSpPr>
        <p:spPr/>
        <p:txBody>
          <a:bodyPr/>
          <a:lstStyle/>
          <a:p>
            <a:r>
              <a:rPr lang="zh-CN" altLang="en-US" b="1" dirty="0"/>
              <a:t>在</a:t>
            </a:r>
            <a:r>
              <a:rPr lang="en-US" b="1" dirty="0"/>
              <a:t>settings.py</a:t>
            </a:r>
            <a:r>
              <a:rPr lang="zh-CN" altLang="en-US" b="1" dirty="0"/>
              <a:t>中开启</a:t>
            </a:r>
            <a:r>
              <a:rPr lang="en-US" b="1" dirty="0"/>
              <a:t>user agent</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1142976" y="2214554"/>
            <a:ext cx="6086475" cy="4286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214414" y="3143248"/>
            <a:ext cx="6677025" cy="356235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342900" lvl="1" indent="-342900">
              <a:buFont typeface="Arial" pitchFamily="34" charset="0"/>
              <a:buChar char="•"/>
            </a:pPr>
            <a:r>
              <a:rPr lang="zh-CN" altLang="en-US" sz="3600" dirty="0"/>
              <a:t>对于网站，爬虫？  害虫？</a:t>
            </a:r>
            <a:endParaRPr lang="en-US" altLang="zh-CN" sz="3600" dirty="0"/>
          </a:p>
          <a:p>
            <a:pPr marL="342900" lvl="1" indent="-342900">
              <a:buFont typeface="Arial" pitchFamily="34" charset="0"/>
              <a:buChar char="•"/>
            </a:pPr>
            <a:r>
              <a:rPr lang="zh-CN" altLang="en-US" sz="3600" dirty="0"/>
              <a:t>世界上没有一个网站，能做到完美地反爬虫</a:t>
            </a:r>
            <a:endParaRPr lang="en-US" altLang="zh-CN" sz="3600" dirty="0"/>
          </a:p>
          <a:p>
            <a:pPr lvl="1"/>
            <a:r>
              <a:rPr lang="en-US" altLang="zh-CN" dirty="0"/>
              <a:t>100%</a:t>
            </a:r>
            <a:r>
              <a:rPr lang="zh-CN" altLang="en-US" dirty="0"/>
              <a:t>的反爬虫策略？不存在的。</a:t>
            </a:r>
            <a:endParaRPr lang="en-US" altLang="zh-CN" dirty="0"/>
          </a:p>
          <a:p>
            <a:pPr lvl="1"/>
            <a:r>
              <a:rPr lang="zh-CN" altLang="en-US" dirty="0"/>
              <a:t>爬虫：更多的是体力活，是个难易程度的问题。</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  IP</a:t>
            </a:r>
            <a:r>
              <a:rPr lang="zh-CN" altLang="zh-CN" dirty="0"/>
              <a:t>屏蔽</a:t>
            </a:r>
            <a:endParaRPr lang="en-US" altLang="zh-CN" dirty="0"/>
          </a:p>
        </p:txBody>
      </p:sp>
      <p:sp>
        <p:nvSpPr>
          <p:cNvPr id="3" name="内容占位符 2"/>
          <p:cNvSpPr>
            <a:spLocks noGrp="1"/>
          </p:cNvSpPr>
          <p:nvPr>
            <p:ph idx="1"/>
          </p:nvPr>
        </p:nvSpPr>
        <p:spPr/>
        <p:txBody>
          <a:bodyPr>
            <a:normAutofit/>
          </a:bodyPr>
          <a:lstStyle/>
          <a:p>
            <a:r>
              <a:rPr lang="zh-CN" altLang="en-US" dirty="0"/>
              <a:t>网站方（日志分析）与爬虫博弈</a:t>
            </a:r>
            <a:endParaRPr lang="en-US" altLang="zh-CN" dirty="0"/>
          </a:p>
          <a:p>
            <a:pPr lvl="1"/>
            <a:r>
              <a:rPr lang="zh-CN" altLang="en-US" b="1" dirty="0"/>
              <a:t>网站：同一 </a:t>
            </a:r>
            <a:r>
              <a:rPr lang="en-US" altLang="zh-CN" b="1" dirty="0"/>
              <a:t>IP </a:t>
            </a:r>
            <a:r>
              <a:rPr lang="zh-CN" altLang="en-US" b="1" dirty="0"/>
              <a:t>访问频繁  封</a:t>
            </a:r>
            <a:endParaRPr lang="en-US" altLang="zh-CN" b="1" dirty="0"/>
          </a:p>
          <a:p>
            <a:pPr lvl="2"/>
            <a:r>
              <a:rPr lang="zh-CN" altLang="en-US" b="1" dirty="0"/>
              <a:t>网站限制某些</a:t>
            </a:r>
            <a:r>
              <a:rPr lang="en-US" altLang="zh-CN" b="1" dirty="0" err="1"/>
              <a:t>ip</a:t>
            </a:r>
            <a:r>
              <a:rPr lang="zh-CN" altLang="en-US" b="1" dirty="0"/>
              <a:t>访问，仅允许指定</a:t>
            </a:r>
            <a:r>
              <a:rPr lang="en-US" altLang="zh-CN" b="1" dirty="0" err="1"/>
              <a:t>ip</a:t>
            </a:r>
            <a:r>
              <a:rPr lang="zh-CN" altLang="en-US" b="1" dirty="0"/>
              <a:t>地址访问</a:t>
            </a:r>
            <a:endParaRPr lang="en-US" altLang="zh-CN" b="1" dirty="0"/>
          </a:p>
          <a:p>
            <a:pPr lvl="3"/>
            <a:r>
              <a:rPr lang="en-US" altLang="zh-CN" b="1" dirty="0">
                <a:hlinkClick r:id="rId2"/>
              </a:rPr>
              <a:t>https://www.jianshu.com/p/a56eec683f66</a:t>
            </a:r>
            <a:endParaRPr lang="en-US" altLang="zh-CN" b="1" dirty="0"/>
          </a:p>
          <a:p>
            <a:pPr lvl="3"/>
            <a:r>
              <a:rPr lang="en-US" altLang="zh-CN" b="1" dirty="0"/>
              <a:t>PHP</a:t>
            </a:r>
          </a:p>
          <a:p>
            <a:pPr lvl="1"/>
            <a:r>
              <a:rPr lang="zh-CN" altLang="en-US" b="1" dirty="0"/>
              <a:t>爬虫：对策</a:t>
            </a:r>
            <a:endParaRPr lang="en-US" altLang="zh-CN" b="1" dirty="0"/>
          </a:p>
          <a:p>
            <a:pPr lvl="2"/>
            <a:r>
              <a:rPr lang="zh-CN" altLang="en-US" b="1" dirty="0"/>
              <a:t>多</a:t>
            </a:r>
            <a:r>
              <a:rPr lang="en-US" altLang="zh-CN" b="1" dirty="0"/>
              <a:t>IP</a:t>
            </a:r>
            <a:r>
              <a:rPr lang="zh-CN" altLang="en-US" b="1" dirty="0"/>
              <a:t>并行</a:t>
            </a:r>
            <a:endParaRPr lang="en-US" altLang="zh-CN" b="1" dirty="0"/>
          </a:p>
          <a:p>
            <a:pPr lvl="2"/>
            <a:r>
              <a:rPr lang="en-US" altLang="zh-CN" dirty="0"/>
              <a:t> </a:t>
            </a:r>
            <a:r>
              <a:rPr lang="zh-CN" altLang="zh-CN" b="1" dirty="0"/>
              <a:t>增大爬取时间间隔</a:t>
            </a:r>
            <a:endParaRPr lang="en-US" altLang="zh-CN" b="1" dirty="0"/>
          </a:p>
          <a:p>
            <a:pPr lvl="2"/>
            <a:r>
              <a:rPr lang="zh-CN" altLang="zh-CN" b="1" dirty="0"/>
              <a:t>连接代理服务器</a:t>
            </a:r>
            <a:endParaRPr lang="en-US" altLang="zh-CN" b="1" dirty="0"/>
          </a:p>
          <a:p>
            <a:pPr lvl="3"/>
            <a:r>
              <a:rPr lang="zh-CN" altLang="en-US" dirty="0"/>
              <a:t>写了个</a:t>
            </a:r>
            <a:r>
              <a:rPr lang="en-US" altLang="zh-CN" dirty="0"/>
              <a:t>IP</a:t>
            </a:r>
            <a:r>
              <a:rPr lang="zh-CN" altLang="en-US" dirty="0"/>
              <a:t>代理池</a:t>
            </a:r>
            <a:endParaRPr lang="en-US" altLang="zh-CN" b="1"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代理服务器</a:t>
            </a:r>
            <a:endParaRPr lang="zh-CN" altLang="en-US" dirty="0"/>
          </a:p>
        </p:txBody>
      </p:sp>
      <p:sp>
        <p:nvSpPr>
          <p:cNvPr id="3" name="内容占位符 2"/>
          <p:cNvSpPr>
            <a:spLocks noGrp="1"/>
          </p:cNvSpPr>
          <p:nvPr>
            <p:ph idx="1"/>
          </p:nvPr>
        </p:nvSpPr>
        <p:spPr>
          <a:xfrm>
            <a:off x="457200" y="1600200"/>
            <a:ext cx="8229600" cy="2971808"/>
          </a:xfrm>
        </p:spPr>
        <p:txBody>
          <a:bodyPr>
            <a:normAutofit fontScale="62500" lnSpcReduction="20000"/>
          </a:bodyPr>
          <a:lstStyle/>
          <a:p>
            <a:r>
              <a:rPr lang="en-US" dirty="0"/>
              <a:t>Proxy Server</a:t>
            </a:r>
          </a:p>
          <a:p>
            <a:r>
              <a:rPr lang="zh-CN" altLang="en-US" dirty="0"/>
              <a:t>其功能就是代理网络用户去取得网络信息。</a:t>
            </a:r>
            <a:endParaRPr lang="en-US" altLang="zh-CN" dirty="0"/>
          </a:p>
          <a:p>
            <a:r>
              <a:rPr lang="zh-CN" altLang="en-US" dirty="0"/>
              <a:t>形象的说：它是网络信息的中转站</a:t>
            </a:r>
            <a:endParaRPr lang="en-US" altLang="zh-CN" dirty="0"/>
          </a:p>
          <a:p>
            <a:pPr lvl="1"/>
            <a:r>
              <a:rPr lang="zh-CN" altLang="en-US" dirty="0"/>
              <a:t>翻墙</a:t>
            </a:r>
            <a:endParaRPr lang="en-US" altLang="zh-CN" dirty="0"/>
          </a:p>
          <a:p>
            <a:r>
              <a:rPr lang="zh-CN" altLang="en-US" b="1" dirty="0"/>
              <a:t>代理的分类：</a:t>
            </a:r>
            <a:endParaRPr lang="zh-CN" altLang="en-US" dirty="0"/>
          </a:p>
          <a:p>
            <a:pPr lvl="1"/>
            <a:r>
              <a:rPr lang="zh-CN" altLang="en-US" b="1" dirty="0"/>
              <a:t>正向代理</a:t>
            </a:r>
            <a:r>
              <a:rPr lang="zh-CN" altLang="en-US" dirty="0"/>
              <a:t>：代理客户端获取数据。正向代理是为了保护客户端防止被追究责任。</a:t>
            </a:r>
          </a:p>
          <a:p>
            <a:pPr lvl="1"/>
            <a:r>
              <a:rPr lang="zh-CN" altLang="en-US" b="1" dirty="0"/>
              <a:t>反向代理</a:t>
            </a:r>
            <a:r>
              <a:rPr lang="zh-CN" altLang="en-US" dirty="0"/>
              <a:t>：代理服务器提供数据。反向代理是为了保护服务器或负责负载均衡。</a:t>
            </a:r>
            <a:endParaRPr lang="en-US" altLang="zh-CN" dirty="0"/>
          </a:p>
          <a:p>
            <a:r>
              <a:rPr lang="en-US" altLang="zh-CN" dirty="0"/>
              <a:t>Internet</a:t>
            </a:r>
            <a:r>
              <a:rPr lang="zh-CN" altLang="en-US" dirty="0"/>
              <a:t>选项</a:t>
            </a:r>
            <a:r>
              <a:rPr lang="en-US" altLang="zh-CN" dirty="0"/>
              <a:t>—</a:t>
            </a:r>
            <a:r>
              <a:rPr lang="zh-CN" altLang="en-US" dirty="0"/>
              <a:t>连接</a:t>
            </a:r>
          </a:p>
        </p:txBody>
      </p:sp>
      <p:pic>
        <p:nvPicPr>
          <p:cNvPr id="1027" name="Picture 3"/>
          <p:cNvPicPr>
            <a:picLocks noChangeAspect="1" noChangeArrowheads="1"/>
          </p:cNvPicPr>
          <p:nvPr/>
        </p:nvPicPr>
        <p:blipFill>
          <a:blip r:embed="rId2"/>
          <a:srcRect/>
          <a:stretch>
            <a:fillRect/>
          </a:stretch>
        </p:blipFill>
        <p:spPr bwMode="auto">
          <a:xfrm>
            <a:off x="4214810" y="4000504"/>
            <a:ext cx="4219575" cy="270509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b="1" dirty="0"/>
              <a:t>使用</a:t>
            </a:r>
            <a:r>
              <a:rPr lang="en-US" b="1" dirty="0"/>
              <a:t>urllib2</a:t>
            </a:r>
            <a:r>
              <a:rPr lang="zh-CN" altLang="en-US" b="1" dirty="0"/>
              <a:t>中的</a:t>
            </a:r>
            <a:r>
              <a:rPr lang="en-US" b="1" dirty="0" err="1"/>
              <a:t>ProxyHandler</a:t>
            </a:r>
            <a:r>
              <a:rPr lang="zh-CN" altLang="en-US" b="1" dirty="0"/>
              <a:t>来设置使用代理服务器</a:t>
            </a:r>
            <a:endParaRPr lang="en-US" altLang="zh-CN" b="1" dirty="0"/>
          </a:p>
          <a:p>
            <a:r>
              <a:rPr lang="zh-CN" altLang="en-US" dirty="0"/>
              <a:t>服务器代理的基本使用步骤：</a:t>
            </a:r>
            <a:endParaRPr lang="en-US" altLang="zh-CN" dirty="0"/>
          </a:p>
          <a:p>
            <a:pPr lvl="1"/>
            <a:r>
              <a:rPr lang="zh-CN" altLang="en-US" dirty="0"/>
              <a:t>设置代理地址，</a:t>
            </a:r>
            <a:endParaRPr lang="en-US" altLang="zh-CN" dirty="0"/>
          </a:p>
          <a:p>
            <a:pPr lvl="2">
              <a:buNone/>
            </a:pPr>
            <a:r>
              <a:rPr lang="en-US" dirty="0"/>
              <a:t>proxy = {"http" : "127.0.0.1"}</a:t>
            </a:r>
          </a:p>
          <a:p>
            <a:pPr lvl="1"/>
            <a:r>
              <a:rPr lang="zh-CN" altLang="en-US" dirty="0"/>
              <a:t>创建</a:t>
            </a:r>
            <a:r>
              <a:rPr lang="en-US" dirty="0" err="1"/>
              <a:t>ProxyHandler</a:t>
            </a:r>
            <a:r>
              <a:rPr lang="en-US" dirty="0"/>
              <a:t>，</a:t>
            </a:r>
          </a:p>
          <a:p>
            <a:pPr lvl="2">
              <a:buNone/>
            </a:pPr>
            <a:r>
              <a:rPr lang="en-US" dirty="0" err="1"/>
              <a:t>proxy_handler</a:t>
            </a:r>
            <a:r>
              <a:rPr lang="en-US" dirty="0"/>
              <a:t> = </a:t>
            </a:r>
            <a:r>
              <a:rPr lang="en-US" dirty="0" err="1"/>
              <a:t>request.ProxyHandler</a:t>
            </a:r>
            <a:r>
              <a:rPr lang="en-US" dirty="0"/>
              <a:t>(proxy)</a:t>
            </a:r>
          </a:p>
          <a:p>
            <a:pPr lvl="1"/>
            <a:r>
              <a:rPr lang="zh-CN" altLang="en-US" dirty="0"/>
              <a:t>创建</a:t>
            </a:r>
            <a:r>
              <a:rPr lang="en-US" dirty="0"/>
              <a:t>opener，</a:t>
            </a:r>
          </a:p>
          <a:p>
            <a:pPr lvl="2">
              <a:buNone/>
            </a:pPr>
            <a:r>
              <a:rPr lang="en-US" dirty="0"/>
              <a:t>opener = </a:t>
            </a:r>
            <a:r>
              <a:rPr lang="en-US" dirty="0" err="1"/>
              <a:t>request.build_opener</a:t>
            </a:r>
            <a:r>
              <a:rPr lang="en-US" dirty="0"/>
              <a:t>(</a:t>
            </a:r>
            <a:r>
              <a:rPr lang="en-US" dirty="0" err="1"/>
              <a:t>proxy_handler</a:t>
            </a:r>
            <a:r>
              <a:rPr lang="en-US" dirty="0"/>
              <a:t>)</a:t>
            </a:r>
          </a:p>
          <a:p>
            <a:pPr lvl="1"/>
            <a:r>
              <a:rPr lang="zh-CN" altLang="en-US" dirty="0"/>
              <a:t>安装</a:t>
            </a:r>
            <a:r>
              <a:rPr lang="en-US" dirty="0"/>
              <a:t>opener，</a:t>
            </a:r>
          </a:p>
          <a:p>
            <a:pPr lvl="2">
              <a:buNone/>
            </a:pPr>
            <a:r>
              <a:rPr lang="en-US" dirty="0" err="1"/>
              <a:t>request.install_opener</a:t>
            </a:r>
            <a:r>
              <a:rPr lang="en-US" dirty="0"/>
              <a:t>(opener)</a:t>
            </a:r>
          </a:p>
          <a:p>
            <a:pPr lvl="1"/>
            <a:r>
              <a:rPr lang="zh-CN" altLang="en-US" dirty="0"/>
              <a:t>打开网页，</a:t>
            </a:r>
            <a:endParaRPr lang="en-US" altLang="zh-CN" dirty="0"/>
          </a:p>
          <a:p>
            <a:pPr lvl="2">
              <a:buNone/>
            </a:pPr>
            <a:r>
              <a:rPr lang="en-US" dirty="0" err="1"/>
              <a:t>req</a:t>
            </a:r>
            <a:r>
              <a:rPr lang="en-US" dirty="0"/>
              <a:t> = </a:t>
            </a:r>
            <a:r>
              <a:rPr lang="en-US" dirty="0" err="1"/>
              <a:t>request.urlopen</a:t>
            </a:r>
            <a:r>
              <a:rPr lang="en-US" dirty="0"/>
              <a:t>(</a:t>
            </a:r>
            <a:r>
              <a:rPr lang="en-US" dirty="0" err="1"/>
              <a:t>url</a:t>
            </a:r>
            <a:r>
              <a:rPr lang="en-US" dirty="0"/>
              <a:t>)</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ctr" rtl="0">
              <a:spcBef>
                <a:spcPct val="0"/>
              </a:spcBef>
            </a:pPr>
            <a:r>
              <a:rPr lang="en-US" sz="4400" b="1" dirty="0" err="1"/>
              <a:t>Scrapy</a:t>
            </a:r>
            <a:r>
              <a:rPr lang="en-US" sz="4400" b="1" dirty="0"/>
              <a:t>   middlewares.py</a:t>
            </a:r>
            <a:endParaRPr lang="zh-CN" altLang="en-US" sz="4400" dirty="0"/>
          </a:p>
        </p:txBody>
      </p:sp>
      <p:sp>
        <p:nvSpPr>
          <p:cNvPr id="3" name="内容占位符 2"/>
          <p:cNvSpPr>
            <a:spLocks noGrp="1"/>
          </p:cNvSpPr>
          <p:nvPr>
            <p:ph idx="1"/>
          </p:nvPr>
        </p:nvSpPr>
        <p:spPr/>
        <p:txBody>
          <a:bodyPr/>
          <a:lstStyle/>
          <a:p>
            <a:r>
              <a:rPr lang="zh-CN" altLang="en-US" dirty="0"/>
              <a:t>爬虫中间件</a:t>
            </a:r>
            <a:endParaRPr lang="en-US" altLang="zh-CN" dirty="0"/>
          </a:p>
          <a:p>
            <a:r>
              <a:rPr lang="zh-CN" altLang="en-US" dirty="0"/>
              <a:t>下载中间件</a:t>
            </a:r>
          </a:p>
        </p:txBody>
      </p:sp>
      <p:pic>
        <p:nvPicPr>
          <p:cNvPr id="2051" name="Picture 3"/>
          <p:cNvPicPr>
            <a:picLocks noChangeAspect="1" noChangeArrowheads="1"/>
          </p:cNvPicPr>
          <p:nvPr/>
        </p:nvPicPr>
        <p:blipFill>
          <a:blip r:embed="rId2"/>
          <a:srcRect/>
          <a:stretch>
            <a:fillRect/>
          </a:stretch>
        </p:blipFill>
        <p:spPr bwMode="auto">
          <a:xfrm>
            <a:off x="3071802" y="1214422"/>
            <a:ext cx="5629275" cy="35528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1285852" y="5000636"/>
            <a:ext cx="5153025" cy="13811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settings.py</a:t>
            </a:r>
            <a:endParaRPr lang="zh-CN" alt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857356" y="1857364"/>
            <a:ext cx="5629275" cy="30861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爬虫代理池</a:t>
            </a:r>
            <a:endParaRPr lang="zh-CN" altLang="en-US" dirty="0"/>
          </a:p>
        </p:txBody>
      </p:sp>
      <p:sp>
        <p:nvSpPr>
          <p:cNvPr id="3" name="内容占位符 2"/>
          <p:cNvSpPr>
            <a:spLocks noGrp="1"/>
          </p:cNvSpPr>
          <p:nvPr>
            <p:ph idx="1"/>
          </p:nvPr>
        </p:nvSpPr>
        <p:spPr/>
        <p:txBody>
          <a:bodyPr>
            <a:normAutofit/>
          </a:bodyPr>
          <a:lstStyle/>
          <a:p>
            <a:r>
              <a:rPr lang="zh-CN" altLang="en-US" dirty="0"/>
              <a:t>在各大网站爬去免费代理</a:t>
            </a:r>
            <a:r>
              <a:rPr lang="en-US" altLang="zh-CN" dirty="0" err="1"/>
              <a:t>ip</a:t>
            </a:r>
            <a:endParaRPr lang="en-US" altLang="zh-CN" dirty="0"/>
          </a:p>
          <a:p>
            <a:r>
              <a:rPr lang="zh-CN" altLang="en-US" dirty="0"/>
              <a:t>检查</a:t>
            </a:r>
            <a:r>
              <a:rPr lang="en-US" altLang="zh-CN" dirty="0" err="1"/>
              <a:t>ip</a:t>
            </a:r>
            <a:r>
              <a:rPr lang="zh-CN" altLang="en-US" dirty="0"/>
              <a:t>可用 可用存入数据库</a:t>
            </a:r>
            <a:r>
              <a:rPr lang="en-US" altLang="zh-CN" dirty="0"/>
              <a:t>1</a:t>
            </a:r>
            <a:r>
              <a:rPr lang="zh-CN" altLang="en-US" dirty="0"/>
              <a:t>和</a:t>
            </a:r>
            <a:r>
              <a:rPr lang="en-US" altLang="zh-CN" dirty="0"/>
              <a:t>2</a:t>
            </a:r>
          </a:p>
          <a:p>
            <a:r>
              <a:rPr lang="zh-CN" altLang="en-US" dirty="0"/>
              <a:t>在数据库</a:t>
            </a:r>
            <a:r>
              <a:rPr lang="en-US" altLang="zh-CN" dirty="0"/>
              <a:t>1</a:t>
            </a:r>
            <a:r>
              <a:rPr lang="zh-CN" altLang="en-US" dirty="0"/>
              <a:t>中拿出少量代理</a:t>
            </a:r>
            <a:r>
              <a:rPr lang="en-US" altLang="zh-CN" dirty="0" err="1"/>
              <a:t>ip</a:t>
            </a:r>
            <a:r>
              <a:rPr lang="zh-CN" altLang="en-US" dirty="0"/>
              <a:t>存入数据库</a:t>
            </a:r>
            <a:r>
              <a:rPr lang="en-US" altLang="zh-CN" dirty="0"/>
              <a:t>2</a:t>
            </a:r>
            <a:r>
              <a:rPr lang="zh-CN" altLang="en-US" dirty="0"/>
              <a:t>（方便维护）</a:t>
            </a:r>
            <a:endParaRPr lang="en-US" altLang="zh-CN" dirty="0"/>
          </a:p>
          <a:p>
            <a:r>
              <a:rPr lang="zh-CN" altLang="en-US" dirty="0"/>
              <a:t>定时检查数据库</a:t>
            </a:r>
            <a:r>
              <a:rPr lang="en-US" altLang="zh-CN" dirty="0"/>
              <a:t>1</a:t>
            </a:r>
            <a:r>
              <a:rPr lang="zh-CN" altLang="en-US" dirty="0"/>
              <a:t>和数据库</a:t>
            </a:r>
            <a:r>
              <a:rPr lang="en-US" altLang="zh-CN" dirty="0"/>
              <a:t>2</a:t>
            </a:r>
            <a:r>
              <a:rPr lang="zh-CN" altLang="en-US" dirty="0"/>
              <a:t>的代理数量，以及是否可用</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检查代理是否可用</a:t>
            </a:r>
          </a:p>
        </p:txBody>
      </p:sp>
      <p:pic>
        <p:nvPicPr>
          <p:cNvPr id="1026" name="Picture 2"/>
          <p:cNvPicPr>
            <a:picLocks noGrp="1" noChangeAspect="1" noChangeArrowheads="1"/>
          </p:cNvPicPr>
          <p:nvPr>
            <p:ph idx="1"/>
          </p:nvPr>
        </p:nvPicPr>
        <p:blipFill>
          <a:blip r:embed="rId2"/>
          <a:srcRect/>
          <a:stretch>
            <a:fillRect/>
          </a:stretch>
        </p:blipFill>
        <p:spPr bwMode="auto">
          <a:xfrm>
            <a:off x="1428728" y="2143116"/>
            <a:ext cx="5565757" cy="242889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四</a:t>
            </a:r>
            <a:r>
              <a:rPr lang="en-US" altLang="zh-CN" dirty="0"/>
              <a:t> </a:t>
            </a:r>
            <a:r>
              <a:rPr lang="zh-CN" altLang="en-US" dirty="0"/>
              <a:t>、</a:t>
            </a:r>
            <a:r>
              <a:rPr lang="en-US" altLang="zh-CN" dirty="0"/>
              <a:t>  </a:t>
            </a:r>
            <a:r>
              <a:rPr lang="zh-CN" altLang="en-US" dirty="0"/>
              <a:t>用户登陆</a:t>
            </a:r>
            <a:br>
              <a:rPr lang="en-US" altLang="zh-CN" dirty="0"/>
            </a:br>
            <a:endParaRPr lang="zh-CN" altLang="en-US" dirty="0"/>
          </a:p>
        </p:txBody>
      </p:sp>
      <p:sp>
        <p:nvSpPr>
          <p:cNvPr id="3" name="内容占位符 2"/>
          <p:cNvSpPr>
            <a:spLocks noGrp="1"/>
          </p:cNvSpPr>
          <p:nvPr>
            <p:ph idx="1"/>
          </p:nvPr>
        </p:nvSpPr>
        <p:spPr/>
        <p:txBody>
          <a:bodyPr>
            <a:normAutofit/>
          </a:bodyPr>
          <a:lstStyle/>
          <a:p>
            <a:r>
              <a:rPr lang="zh-CN" altLang="en-US" dirty="0"/>
              <a:t>工作过程</a:t>
            </a:r>
            <a:endParaRPr lang="en-US" altLang="zh-CN" dirty="0"/>
          </a:p>
          <a:p>
            <a:pPr lvl="1"/>
            <a:r>
              <a:rPr lang="zh-CN" altLang="en-US" b="1" dirty="0"/>
              <a:t>用户输入：用户名，口令</a:t>
            </a:r>
            <a:endParaRPr lang="en-US" altLang="zh-CN" b="1" dirty="0"/>
          </a:p>
          <a:p>
            <a:pPr lvl="1"/>
            <a:r>
              <a:rPr lang="zh-CN" altLang="en-US" b="1" dirty="0"/>
              <a:t>通过</a:t>
            </a:r>
            <a:r>
              <a:rPr lang="en-US" altLang="zh-CN" b="1" dirty="0"/>
              <a:t>GET</a:t>
            </a:r>
            <a:r>
              <a:rPr lang="zh-CN" altLang="en-US" b="1" dirty="0"/>
              <a:t>（</a:t>
            </a:r>
            <a:r>
              <a:rPr lang="en-US" altLang="zh-CN" b="1" dirty="0"/>
              <a:t>POST)</a:t>
            </a:r>
            <a:r>
              <a:rPr lang="zh-CN" altLang="en-US" b="1" dirty="0"/>
              <a:t>参数提交参数</a:t>
            </a:r>
            <a:endParaRPr lang="en-US" altLang="zh-CN" b="1" dirty="0"/>
          </a:p>
          <a:p>
            <a:pPr lvl="2"/>
            <a:r>
              <a:rPr lang="zh-CN" altLang="en-US" b="1" dirty="0"/>
              <a:t>参数名？  参数值？</a:t>
            </a:r>
            <a:endParaRPr lang="en-US" altLang="zh-CN" b="1" dirty="0"/>
          </a:p>
          <a:p>
            <a:pPr lvl="1"/>
            <a:r>
              <a:rPr lang="zh-CN" altLang="en-US" b="1" dirty="0"/>
              <a:t>后台</a:t>
            </a:r>
            <a:r>
              <a:rPr lang="en-US" altLang="zh-CN" b="1" dirty="0"/>
              <a:t>PHP </a:t>
            </a:r>
            <a:r>
              <a:rPr lang="zh-CN" altLang="en-US" b="1" dirty="0"/>
              <a:t>程序生成的网页，数据在后台数据库</a:t>
            </a:r>
            <a:endParaRPr lang="en-US" altLang="zh-CN" b="1" dirty="0"/>
          </a:p>
          <a:p>
            <a:pPr lvl="1"/>
            <a:r>
              <a:rPr lang="zh-CN" altLang="en-US" b="1" dirty="0"/>
              <a:t>登陆成功，带着</a:t>
            </a:r>
            <a:r>
              <a:rPr lang="en-US" altLang="zh-CN" b="1" dirty="0"/>
              <a:t>Cookie</a:t>
            </a:r>
            <a:r>
              <a:rPr lang="zh-CN" altLang="en-US" b="1" dirty="0"/>
              <a:t>继续访问其他网页</a:t>
            </a:r>
            <a:endParaRPr lang="en-US" altLang="zh-CN" b="1" dirty="0"/>
          </a:p>
          <a:p>
            <a:pPr marL="742950" lvl="2" indent="-342900"/>
            <a:endParaRPr lang="en-US" altLang="zh-CN" b="1"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en-US" dirty="0"/>
              <a:t>网站登陆网页</a:t>
            </a:r>
            <a:endParaRPr lang="en-US" altLang="zh-CN" dirty="0"/>
          </a:p>
          <a:p>
            <a:pPr lvl="1"/>
            <a:r>
              <a:rPr lang="zh-CN" altLang="en-US" dirty="0"/>
              <a:t>表单</a:t>
            </a:r>
            <a:endParaRPr lang="en-US" altLang="zh-CN" dirty="0"/>
          </a:p>
          <a:p>
            <a:pPr lvl="2"/>
            <a:r>
              <a:rPr lang="en-US" altLang="zh-CN" dirty="0"/>
              <a:t>action</a:t>
            </a:r>
            <a:r>
              <a:rPr lang="zh-CN" altLang="en-US" dirty="0"/>
              <a:t>属性，</a:t>
            </a:r>
            <a:r>
              <a:rPr lang="en-US" altLang="zh-CN" dirty="0"/>
              <a:t>action</a:t>
            </a:r>
            <a:r>
              <a:rPr lang="zh-CN" altLang="en-US" dirty="0"/>
              <a:t>的值是表单处理程序的网络路径和程序名</a:t>
            </a:r>
          </a:p>
          <a:p>
            <a:pPr lvl="2"/>
            <a:r>
              <a:rPr lang="en-US" altLang="zh-CN" dirty="0"/>
              <a:t>method</a:t>
            </a:r>
            <a:r>
              <a:rPr lang="zh-CN" altLang="en-US" dirty="0"/>
              <a:t>属性</a:t>
            </a:r>
            <a:endParaRPr lang="en-US" altLang="zh-CN" dirty="0"/>
          </a:p>
          <a:p>
            <a:pPr lvl="3"/>
            <a:r>
              <a:rPr lang="zh-CN" altLang="en-US" dirty="0"/>
              <a:t>用来定义服务器表单处理程序从表单中获得信息的方式</a:t>
            </a:r>
            <a:endParaRPr lang="en-US" altLang="zh-CN" dirty="0"/>
          </a:p>
          <a:p>
            <a:pPr lvl="3"/>
            <a:r>
              <a:rPr lang="en-US" altLang="zh-CN" dirty="0"/>
              <a:t>method</a:t>
            </a:r>
            <a:r>
              <a:rPr lang="zh-CN" altLang="en-US" dirty="0"/>
              <a:t>的值（</a:t>
            </a:r>
            <a:r>
              <a:rPr lang="en-US" altLang="zh-CN" dirty="0"/>
              <a:t>get</a:t>
            </a:r>
            <a:r>
              <a:rPr lang="zh-CN" altLang="en-US" dirty="0"/>
              <a:t>、</a:t>
            </a:r>
            <a:r>
              <a:rPr lang="en-US" altLang="zh-CN" dirty="0"/>
              <a:t>post</a:t>
            </a:r>
            <a:r>
              <a:rPr lang="zh-CN" altLang="en-US" dirty="0"/>
              <a:t>，默认</a:t>
            </a:r>
            <a:r>
              <a:rPr lang="en-US" altLang="zh-CN" dirty="0"/>
              <a:t>get</a:t>
            </a:r>
            <a:r>
              <a:rPr lang="zh-CN" altLang="en-US" dirty="0"/>
              <a:t>）</a:t>
            </a:r>
            <a:endParaRPr lang="en-US" altLang="zh-CN" dirty="0"/>
          </a:p>
          <a:p>
            <a:pPr lvl="3"/>
            <a:r>
              <a:rPr lang="en-US" altLang="zh-CN" dirty="0"/>
              <a:t>get</a:t>
            </a:r>
            <a:r>
              <a:rPr lang="zh-CN" altLang="en-US" dirty="0"/>
              <a:t>方法，将数据打包放置在环境变量</a:t>
            </a:r>
            <a:r>
              <a:rPr lang="en-US" altLang="zh-CN" dirty="0"/>
              <a:t>QUERY_STRING</a:t>
            </a:r>
            <a:r>
              <a:rPr lang="zh-CN" altLang="en-US" dirty="0"/>
              <a:t>中</a:t>
            </a:r>
            <a:r>
              <a:rPr lang="zh-CN" altLang="en-US" dirty="0">
                <a:solidFill>
                  <a:srgbClr val="FF0000"/>
                </a:solidFill>
              </a:rPr>
              <a:t>作为</a:t>
            </a:r>
            <a:r>
              <a:rPr lang="en-US" altLang="zh-CN" dirty="0">
                <a:solidFill>
                  <a:srgbClr val="FF0000"/>
                </a:solidFill>
              </a:rPr>
              <a:t>URL</a:t>
            </a:r>
            <a:r>
              <a:rPr lang="zh-CN" altLang="en-US" dirty="0">
                <a:solidFill>
                  <a:srgbClr val="FF0000"/>
                </a:solidFill>
              </a:rPr>
              <a:t>整体的一部分</a:t>
            </a:r>
            <a:r>
              <a:rPr lang="zh-CN" altLang="en-US" dirty="0"/>
              <a:t>传递给服务器 </a:t>
            </a:r>
            <a:endParaRPr lang="en-US" altLang="zh-CN" dirty="0"/>
          </a:p>
          <a:p>
            <a:pPr lvl="3"/>
            <a:r>
              <a:rPr lang="en-US" altLang="zh-CN" dirty="0"/>
              <a:t>POST</a:t>
            </a:r>
            <a:r>
              <a:rPr lang="zh-CN" altLang="en-US" dirty="0"/>
              <a:t>方法，分离地传递数据给服务器表单处理程序，不需要设置</a:t>
            </a:r>
            <a:r>
              <a:rPr lang="en-US" altLang="zh-CN" dirty="0"/>
              <a:t>QUERY_STRING</a:t>
            </a:r>
            <a:r>
              <a:rPr lang="zh-CN" altLang="en-US" dirty="0"/>
              <a:t>环境变量，有更好的安全性，表单中数据的多少是任意的</a:t>
            </a:r>
            <a:endParaRPr lang="en-US" altLang="zh-CN" dirty="0"/>
          </a:p>
          <a:p>
            <a:pPr lvl="1"/>
            <a:r>
              <a:rPr lang="zh-CN" altLang="en-US" dirty="0"/>
              <a:t>文本框控件   输入用户名</a:t>
            </a:r>
            <a:r>
              <a:rPr lang="en-US" altLang="zh-CN" dirty="0"/>
              <a:t>user</a:t>
            </a:r>
            <a:r>
              <a:rPr lang="zh-CN" altLang="en-US" dirty="0"/>
              <a:t>，口令</a:t>
            </a:r>
            <a:r>
              <a:rPr lang="en-US" altLang="zh-CN" dirty="0" err="1"/>
              <a:t>psw</a:t>
            </a:r>
            <a:endParaRPr lang="en-US" altLang="zh-CN" dirty="0"/>
          </a:p>
          <a:p>
            <a:pPr lvl="1"/>
            <a:r>
              <a:rPr lang="en-US" altLang="zh-CN" dirty="0"/>
              <a:t>submit </a:t>
            </a:r>
            <a:r>
              <a:rPr lang="zh-CN" altLang="en-US" dirty="0"/>
              <a:t>按钮构造</a:t>
            </a:r>
            <a:r>
              <a:rPr lang="en-US" altLang="zh-CN" dirty="0"/>
              <a:t>URL</a:t>
            </a:r>
          </a:p>
          <a:p>
            <a:pPr lvl="2"/>
            <a:r>
              <a:rPr lang="en-US" altLang="zh-CN" dirty="0">
                <a:hlinkClick r:id="rId2"/>
              </a:rPr>
              <a:t>http://action</a:t>
            </a:r>
            <a:r>
              <a:rPr lang="zh-CN" altLang="en-US" dirty="0"/>
              <a:t>属性</a:t>
            </a:r>
            <a:r>
              <a:rPr lang="en-US" altLang="zh-CN" dirty="0"/>
              <a:t>.</a:t>
            </a:r>
            <a:r>
              <a:rPr lang="en-US" altLang="zh-CN" dirty="0" err="1"/>
              <a:t>php?user</a:t>
            </a:r>
            <a:r>
              <a:rPr lang="en-US" altLang="zh-CN" dirty="0"/>
              <a:t>=xxx </a:t>
            </a:r>
            <a:r>
              <a:rPr lang="en-US" altLang="zh-CN" dirty="0" err="1"/>
              <a:t>psw</a:t>
            </a:r>
            <a:r>
              <a:rPr lang="en-US" altLang="zh-CN" dirty="0"/>
              <a:t>=xxx</a:t>
            </a:r>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4786314" y="714356"/>
            <a:ext cx="2609850" cy="134302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DD266-8769-4ECD-B130-793A9378DAA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221CF36-0C1B-4D1D-86AF-673B929DA3C5}"/>
              </a:ext>
            </a:extLst>
          </p:cNvPr>
          <p:cNvSpPr>
            <a:spLocks noGrp="1"/>
          </p:cNvSpPr>
          <p:nvPr>
            <p:ph idx="1"/>
          </p:nvPr>
        </p:nvSpPr>
        <p:spPr/>
        <p:txBody>
          <a:bodyPr/>
          <a:lstStyle/>
          <a:p>
            <a:r>
              <a:rPr lang="zh-CN" altLang="en-US" dirty="0"/>
              <a:t>表单选择</a:t>
            </a:r>
            <a:r>
              <a:rPr lang="en-US" altLang="zh-CN" dirty="0"/>
              <a:t>GET</a:t>
            </a:r>
            <a:r>
              <a:rPr lang="zh-CN" altLang="en-US" dirty="0"/>
              <a:t>方式</a:t>
            </a:r>
            <a:endParaRPr lang="en-US" altLang="zh-CN" dirty="0"/>
          </a:p>
          <a:p>
            <a:pPr lvl="1"/>
            <a:r>
              <a:rPr lang="zh-CN" altLang="en-US" dirty="0"/>
              <a:t>直接构造</a:t>
            </a:r>
            <a:r>
              <a:rPr lang="en-US" altLang="zh-CN" dirty="0"/>
              <a:t>URL</a:t>
            </a:r>
            <a:r>
              <a:rPr lang="zh-CN" altLang="en-US" dirty="0"/>
              <a:t>，模拟交互过程</a:t>
            </a:r>
            <a:endParaRPr lang="en-US" altLang="zh-CN" dirty="0">
              <a:hlinkClick r:id="rId2"/>
            </a:endParaRPr>
          </a:p>
          <a:p>
            <a:pPr lvl="1"/>
            <a:r>
              <a:rPr lang="en-US" altLang="zh-CN" dirty="0">
                <a:hlinkClick r:id="rId2"/>
              </a:rPr>
              <a:t>http://action</a:t>
            </a:r>
            <a:r>
              <a:rPr lang="zh-CN" altLang="en-US" dirty="0"/>
              <a:t>属性</a:t>
            </a:r>
            <a:r>
              <a:rPr lang="en-US" altLang="zh-CN" dirty="0"/>
              <a:t>.</a:t>
            </a:r>
            <a:r>
              <a:rPr lang="en-US" altLang="zh-CN" dirty="0" err="1"/>
              <a:t>php?user</a:t>
            </a:r>
            <a:r>
              <a:rPr lang="en-US" altLang="zh-CN" dirty="0"/>
              <a:t>=xxx </a:t>
            </a:r>
            <a:r>
              <a:rPr lang="en-US" altLang="zh-CN" dirty="0" err="1"/>
              <a:t>psw</a:t>
            </a:r>
            <a:r>
              <a:rPr lang="en-US" altLang="zh-CN" dirty="0"/>
              <a:t>=xxx</a:t>
            </a:r>
          </a:p>
          <a:p>
            <a:r>
              <a:rPr lang="zh-CN" altLang="en-US" dirty="0"/>
              <a:t>表单选择</a:t>
            </a:r>
            <a:r>
              <a:rPr lang="en-US" altLang="zh-CN" dirty="0"/>
              <a:t>POST</a:t>
            </a:r>
            <a:r>
              <a:rPr lang="zh-CN" altLang="en-US" dirty="0"/>
              <a:t>方式</a:t>
            </a:r>
            <a:endParaRPr lang="en-US" altLang="zh-CN" dirty="0"/>
          </a:p>
          <a:p>
            <a:pPr lvl="1"/>
            <a:r>
              <a:rPr lang="en-US" altLang="zh-CN" dirty="0">
                <a:hlinkClick r:id="rId2"/>
              </a:rPr>
              <a:t>http://action</a:t>
            </a:r>
            <a:r>
              <a:rPr lang="zh-CN" altLang="en-US" dirty="0"/>
              <a:t>属性</a:t>
            </a:r>
            <a:r>
              <a:rPr lang="en-US" altLang="zh-CN" dirty="0"/>
              <a:t>.</a:t>
            </a:r>
            <a:r>
              <a:rPr lang="en-US" altLang="zh-CN" dirty="0" err="1"/>
              <a:t>php</a:t>
            </a:r>
            <a:endParaRPr lang="en-US" altLang="zh-CN" dirty="0"/>
          </a:p>
        </p:txBody>
      </p:sp>
    </p:spTree>
    <p:extLst>
      <p:ext uri="{BB962C8B-B14F-4D97-AF65-F5344CB8AC3E}">
        <p14:creationId xmlns:p14="http://schemas.microsoft.com/office/powerpoint/2010/main" val="171756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sz="3600" dirty="0"/>
              <a:t>反爬虫策略</a:t>
            </a:r>
            <a:endParaRPr lang="en-US" altLang="zh-CN" sz="3600" dirty="0"/>
          </a:p>
          <a:p>
            <a:pPr lvl="1"/>
            <a:r>
              <a:rPr lang="zh-CN" altLang="en-US" dirty="0"/>
              <a:t>页面希望能在用户面前正常展示，同时又不给爬虫机会，就必须要做到识别真人与机器人。</a:t>
            </a:r>
            <a:endParaRPr lang="en-US" altLang="zh-CN" dirty="0"/>
          </a:p>
          <a:p>
            <a:r>
              <a:rPr lang="zh-CN" altLang="en-US" dirty="0"/>
              <a:t>爬虫策略</a:t>
            </a:r>
            <a:endParaRPr lang="en-US" altLang="zh-CN" dirty="0"/>
          </a:p>
          <a:p>
            <a:pPr lvl="1"/>
            <a:r>
              <a:rPr lang="zh-CN" altLang="en-US" dirty="0"/>
              <a:t>可以无限逼近于真人，模拟浏览器操作</a:t>
            </a:r>
          </a:p>
        </p:txBody>
      </p:sp>
    </p:spTree>
    <p:extLst>
      <p:ext uri="{BB962C8B-B14F-4D97-AF65-F5344CB8AC3E}">
        <p14:creationId xmlns:p14="http://schemas.microsoft.com/office/powerpoint/2010/main" val="354072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发送</a:t>
            </a:r>
            <a:r>
              <a:rPr lang="en-US" altLang="zh-CN" b="1" dirty="0"/>
              <a:t>get</a:t>
            </a:r>
            <a:r>
              <a:rPr lang="zh-CN" altLang="en-US" b="1" dirty="0"/>
              <a:t>请求 </a:t>
            </a:r>
            <a:endParaRPr lang="zh-CN" altLang="en-US" dirty="0"/>
          </a:p>
        </p:txBody>
      </p:sp>
      <p:sp>
        <p:nvSpPr>
          <p:cNvPr id="3" name="内容占位符 2"/>
          <p:cNvSpPr>
            <a:spLocks noGrp="1"/>
          </p:cNvSpPr>
          <p:nvPr>
            <p:ph idx="1"/>
          </p:nvPr>
        </p:nvSpPr>
        <p:spPr/>
        <p:txBody>
          <a:bodyPr/>
          <a:lstStyle/>
          <a:p>
            <a:r>
              <a:rPr lang="zh-CN" altLang="en-US" dirty="0"/>
              <a:t>发送一个携带参数的</a:t>
            </a:r>
            <a:r>
              <a:rPr lang="en-US" altLang="zh-CN" dirty="0"/>
              <a:t>get</a:t>
            </a:r>
            <a:r>
              <a:rPr lang="zh-CN" altLang="en-US" dirty="0"/>
              <a:t>请求</a:t>
            </a:r>
          </a:p>
        </p:txBody>
      </p:sp>
      <p:pic>
        <p:nvPicPr>
          <p:cNvPr id="4098" name="Picture 2"/>
          <p:cNvPicPr>
            <a:picLocks noChangeAspect="1" noChangeArrowheads="1"/>
          </p:cNvPicPr>
          <p:nvPr/>
        </p:nvPicPr>
        <p:blipFill>
          <a:blip r:embed="rId2"/>
          <a:srcRect/>
          <a:stretch>
            <a:fillRect/>
          </a:stretch>
        </p:blipFill>
        <p:spPr bwMode="auto">
          <a:xfrm>
            <a:off x="1000100" y="2285992"/>
            <a:ext cx="7754732" cy="414340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构造一个携带参数的</a:t>
            </a:r>
            <a:r>
              <a:rPr lang="en-US" altLang="zh-CN" dirty="0"/>
              <a:t>POST</a:t>
            </a:r>
            <a:r>
              <a:rPr lang="zh-CN" altLang="en-US" dirty="0"/>
              <a:t>请求</a:t>
            </a:r>
          </a:p>
        </p:txBody>
      </p:sp>
      <p:pic>
        <p:nvPicPr>
          <p:cNvPr id="5122" name="Picture 2"/>
          <p:cNvPicPr>
            <a:picLocks noGrp="1" noChangeAspect="1" noChangeArrowheads="1"/>
          </p:cNvPicPr>
          <p:nvPr>
            <p:ph idx="1"/>
          </p:nvPr>
        </p:nvPicPr>
        <p:blipFill>
          <a:blip r:embed="rId2"/>
          <a:srcRect/>
          <a:stretch>
            <a:fillRect/>
          </a:stretch>
        </p:blipFill>
        <p:spPr bwMode="auto">
          <a:xfrm>
            <a:off x="714348" y="1714488"/>
            <a:ext cx="7709534" cy="3357586"/>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err="1"/>
              <a:t>Scrapy</a:t>
            </a:r>
            <a:r>
              <a:rPr lang="zh-CN" altLang="en-US" b="1" dirty="0"/>
              <a:t>发送</a:t>
            </a:r>
            <a:r>
              <a:rPr lang="en-US" b="1" dirty="0"/>
              <a:t>post</a:t>
            </a:r>
            <a:r>
              <a:rPr lang="zh-CN" altLang="en-US" b="1" dirty="0"/>
              <a:t>请求</a:t>
            </a:r>
            <a:endParaRPr lang="zh-CN" altLang="en-US" dirty="0"/>
          </a:p>
        </p:txBody>
      </p:sp>
      <p:pic>
        <p:nvPicPr>
          <p:cNvPr id="7170" name="Picture 2"/>
          <p:cNvPicPr>
            <a:picLocks noGrp="1" noChangeAspect="1" noChangeArrowheads="1"/>
          </p:cNvPicPr>
          <p:nvPr>
            <p:ph idx="1"/>
          </p:nvPr>
        </p:nvPicPr>
        <p:blipFill>
          <a:blip r:embed="rId2"/>
          <a:srcRect/>
          <a:stretch>
            <a:fillRect/>
          </a:stretch>
        </p:blipFill>
        <p:spPr bwMode="auto">
          <a:xfrm>
            <a:off x="857224" y="1857364"/>
            <a:ext cx="7162800" cy="347662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2" algn="ctr" rtl="0">
              <a:spcBef>
                <a:spcPct val="0"/>
              </a:spcBef>
            </a:pPr>
            <a:r>
              <a:rPr lang="zh-CN" altLang="en-US" sz="4000" b="1" dirty="0"/>
              <a:t>分析</a:t>
            </a:r>
            <a:r>
              <a:rPr lang="en-US" sz="4000" b="1" dirty="0"/>
              <a:t>post</a:t>
            </a:r>
            <a:r>
              <a:rPr lang="zh-CN" altLang="en-US" sz="4000" b="1" dirty="0"/>
              <a:t>过程中隐藏的变量名？</a:t>
            </a:r>
            <a:endParaRPr lang="zh-CN" altLang="en-US" sz="4000" dirty="0"/>
          </a:p>
        </p:txBody>
      </p:sp>
      <p:sp>
        <p:nvSpPr>
          <p:cNvPr id="3" name="内容占位符 2"/>
          <p:cNvSpPr>
            <a:spLocks noGrp="1"/>
          </p:cNvSpPr>
          <p:nvPr>
            <p:ph idx="1"/>
          </p:nvPr>
        </p:nvSpPr>
        <p:spPr/>
        <p:txBody>
          <a:bodyPr/>
          <a:lstStyle/>
          <a:p>
            <a:r>
              <a:rPr lang="zh-CN" altLang="en-US" dirty="0"/>
              <a:t>方法</a:t>
            </a:r>
            <a:endParaRPr lang="en-US" altLang="zh-CN" dirty="0"/>
          </a:p>
          <a:p>
            <a:pPr marL="742950" lvl="2" indent="-342900"/>
            <a:r>
              <a:rPr lang="en-US" altLang="zh-CN" b="1" dirty="0"/>
              <a:t> HTTP</a:t>
            </a:r>
            <a:r>
              <a:rPr lang="zh-CN" altLang="en-US" b="1" dirty="0"/>
              <a:t>分析工具</a:t>
            </a:r>
            <a:endParaRPr lang="en-US" altLang="zh-CN" b="1" dirty="0"/>
          </a:p>
          <a:p>
            <a:pPr marL="1200150" lvl="3" indent="-342900"/>
            <a:r>
              <a:rPr lang="en-US" altLang="zh-CN" dirty="0" err="1"/>
              <a:t>HttpFox</a:t>
            </a:r>
            <a:r>
              <a:rPr lang="zh-CN" altLang="en-US" dirty="0"/>
              <a:t>插件</a:t>
            </a:r>
            <a:endParaRPr lang="en-US" altLang="zh-CN" b="1" dirty="0"/>
          </a:p>
          <a:p>
            <a:pPr marL="742950" lvl="2" indent="-342900"/>
            <a:r>
              <a:rPr lang="zh-CN" altLang="en-US" b="1" dirty="0"/>
              <a:t>模拟浏览器</a:t>
            </a:r>
            <a:endParaRPr lang="en-US" altLang="zh-CN" b="1" dirty="0"/>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742950" lvl="2" indent="-342900" algn="ctr"/>
            <a:r>
              <a:rPr lang="zh-CN" altLang="en-US" sz="4400" b="1" dirty="0"/>
              <a:t> </a:t>
            </a:r>
            <a:r>
              <a:rPr lang="en-US" altLang="zh-CN" sz="4400" b="1" dirty="0"/>
              <a:t>Cookie</a:t>
            </a:r>
            <a:endParaRPr lang="zh-CN" altLang="en-US" sz="4400" dirty="0"/>
          </a:p>
        </p:txBody>
      </p:sp>
      <p:sp>
        <p:nvSpPr>
          <p:cNvPr id="3" name="内容占位符 2"/>
          <p:cNvSpPr>
            <a:spLocks noGrp="1"/>
          </p:cNvSpPr>
          <p:nvPr>
            <p:ph idx="1"/>
          </p:nvPr>
        </p:nvSpPr>
        <p:spPr/>
        <p:txBody>
          <a:bodyPr/>
          <a:lstStyle/>
          <a:p>
            <a:r>
              <a:rPr lang="en-US" altLang="zh-CN" dirty="0"/>
              <a:t>Cookie</a:t>
            </a:r>
            <a:r>
              <a:rPr lang="zh-CN" altLang="en-US" dirty="0"/>
              <a:t>  小甜品，曲奇</a:t>
            </a:r>
            <a:endParaRPr lang="en-US" altLang="zh-CN" dirty="0"/>
          </a:p>
          <a:p>
            <a:pPr lvl="1"/>
            <a:r>
              <a:rPr lang="zh-CN" altLang="en-US" dirty="0"/>
              <a:t>小文本文件</a:t>
            </a:r>
          </a:p>
          <a:p>
            <a:pPr lvl="1"/>
            <a:r>
              <a:rPr lang="zh-CN" altLang="en-US" dirty="0"/>
              <a:t>服务器在</a:t>
            </a:r>
            <a:r>
              <a:rPr lang="en-US" altLang="zh-CN" dirty="0"/>
              <a:t>HTTP</a:t>
            </a:r>
            <a:r>
              <a:rPr lang="zh-CN" altLang="en-US" dirty="0"/>
              <a:t>响应头中发送给用户浏览器</a:t>
            </a:r>
          </a:p>
          <a:p>
            <a:pPr lvl="1"/>
            <a:r>
              <a:rPr lang="zh-CN" altLang="en-US" dirty="0"/>
              <a:t>维持客户端与服务器端的状态</a:t>
            </a:r>
          </a:p>
          <a:p>
            <a:pPr lvl="1"/>
            <a:r>
              <a:rPr lang="zh-CN" altLang="en-US" dirty="0"/>
              <a:t>保存在客户端的一个目录中</a:t>
            </a:r>
            <a:endParaRPr lang="en-US" altLang="zh-CN" dirty="0"/>
          </a:p>
          <a:p>
            <a:endParaRPr lang="en-US" altLang="zh-CN" dirty="0"/>
          </a:p>
          <a:p>
            <a:r>
              <a:rPr lang="zh-CN" altLang="en-US" dirty="0"/>
              <a:t>用于维护浏览器和服务器的会话</a:t>
            </a:r>
            <a:endParaRPr lang="en-US" altLang="zh-CN" dirty="0"/>
          </a:p>
          <a:p>
            <a:pPr lvl="1"/>
            <a:r>
              <a:rPr lang="en-US" altLang="zh-CN" dirty="0"/>
              <a:t>HTTP</a:t>
            </a:r>
            <a:r>
              <a:rPr lang="zh-CN" altLang="en-US" dirty="0"/>
              <a:t>协议是无状态的</a:t>
            </a: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357313" y="3033713"/>
            <a:ext cx="1085850" cy="1200150"/>
          </a:xfrm>
          <a:prstGeom prst="rect">
            <a:avLst/>
          </a:prstGeom>
          <a:noFill/>
          <a:ln w="9525">
            <a:noFill/>
            <a:miter lim="800000"/>
            <a:headEnd/>
            <a:tailEnd/>
          </a:ln>
        </p:spPr>
      </p:pic>
      <p:pic>
        <p:nvPicPr>
          <p:cNvPr id="23555" name="Picture 3"/>
          <p:cNvPicPr>
            <a:picLocks noChangeAspect="1" noChangeArrowheads="1"/>
          </p:cNvPicPr>
          <p:nvPr/>
        </p:nvPicPr>
        <p:blipFill>
          <a:blip r:embed="rId3"/>
          <a:srcRect/>
          <a:stretch>
            <a:fillRect/>
          </a:stretch>
        </p:blipFill>
        <p:spPr bwMode="auto">
          <a:xfrm>
            <a:off x="6107113" y="2957513"/>
            <a:ext cx="876300" cy="1381125"/>
          </a:xfrm>
          <a:prstGeom prst="rect">
            <a:avLst/>
          </a:prstGeom>
          <a:noFill/>
          <a:ln w="9525">
            <a:noFill/>
            <a:miter lim="800000"/>
            <a:headEnd/>
            <a:tailEnd/>
          </a:ln>
        </p:spPr>
      </p:pic>
      <p:sp>
        <p:nvSpPr>
          <p:cNvPr id="387076" name="Freeform 4"/>
          <p:cNvSpPr>
            <a:spLocks/>
          </p:cNvSpPr>
          <p:nvPr/>
        </p:nvSpPr>
        <p:spPr bwMode="auto">
          <a:xfrm>
            <a:off x="2452688" y="2579688"/>
            <a:ext cx="3629025" cy="714375"/>
          </a:xfrm>
          <a:custGeom>
            <a:avLst/>
            <a:gdLst>
              <a:gd name="T0" fmla="*/ 0 w 2286"/>
              <a:gd name="T1" fmla="*/ 2147483647 h 450"/>
              <a:gd name="T2" fmla="*/ 2147483647 w 2286"/>
              <a:gd name="T3" fmla="*/ 2147483647 h 450"/>
              <a:gd name="T4" fmla="*/ 2147483647 w 2286"/>
              <a:gd name="T5" fmla="*/ 2147483647 h 450"/>
              <a:gd name="T6" fmla="*/ 0 60000 65536"/>
              <a:gd name="T7" fmla="*/ 0 60000 65536"/>
              <a:gd name="T8" fmla="*/ 0 60000 65536"/>
              <a:gd name="T9" fmla="*/ 0 w 2286"/>
              <a:gd name="T10" fmla="*/ 0 h 450"/>
              <a:gd name="T11" fmla="*/ 2286 w 2286"/>
              <a:gd name="T12" fmla="*/ 450 h 450"/>
            </a:gdLst>
            <a:ahLst/>
            <a:cxnLst>
              <a:cxn ang="T6">
                <a:pos x="T0" y="T1"/>
              </a:cxn>
              <a:cxn ang="T7">
                <a:pos x="T2" y="T3"/>
              </a:cxn>
              <a:cxn ang="T8">
                <a:pos x="T4" y="T5"/>
              </a:cxn>
            </a:cxnLst>
            <a:rect l="T9" t="T10" r="T11" b="T12"/>
            <a:pathLst>
              <a:path w="2286" h="450">
                <a:moveTo>
                  <a:pt x="0" y="450"/>
                </a:moveTo>
                <a:cubicBezTo>
                  <a:pt x="234" y="237"/>
                  <a:pt x="469" y="24"/>
                  <a:pt x="850" y="12"/>
                </a:cubicBezTo>
                <a:cubicBezTo>
                  <a:pt x="1231" y="0"/>
                  <a:pt x="2047" y="316"/>
                  <a:pt x="2286" y="377"/>
                </a:cubicBezTo>
              </a:path>
            </a:pathLst>
          </a:custGeom>
          <a:noFill/>
          <a:ln w="9525">
            <a:solidFill>
              <a:schemeClr val="tx1"/>
            </a:solidFill>
            <a:round/>
            <a:headEnd type="none" w="med" len="med"/>
            <a:tailEnd type="triangle" w="med" len="med"/>
          </a:ln>
        </p:spPr>
        <p:txBody>
          <a:bodyPr/>
          <a:lstStyle/>
          <a:p>
            <a:endParaRPr lang="zh-CN" altLang="en-US"/>
          </a:p>
        </p:txBody>
      </p:sp>
      <p:sp>
        <p:nvSpPr>
          <p:cNvPr id="387077" name="Freeform 5"/>
          <p:cNvSpPr>
            <a:spLocks/>
          </p:cNvSpPr>
          <p:nvPr/>
        </p:nvSpPr>
        <p:spPr bwMode="auto">
          <a:xfrm>
            <a:off x="2452688" y="3846513"/>
            <a:ext cx="3657600" cy="463550"/>
          </a:xfrm>
          <a:custGeom>
            <a:avLst/>
            <a:gdLst>
              <a:gd name="T0" fmla="*/ 2147483647 w 2304"/>
              <a:gd name="T1" fmla="*/ 0 h 292"/>
              <a:gd name="T2" fmla="*/ 2147483647 w 2304"/>
              <a:gd name="T3" fmla="*/ 2147483647 h 292"/>
              <a:gd name="T4" fmla="*/ 0 w 2304"/>
              <a:gd name="T5" fmla="*/ 0 h 292"/>
              <a:gd name="T6" fmla="*/ 0 60000 65536"/>
              <a:gd name="T7" fmla="*/ 0 60000 65536"/>
              <a:gd name="T8" fmla="*/ 0 60000 65536"/>
              <a:gd name="T9" fmla="*/ 0 w 2304"/>
              <a:gd name="T10" fmla="*/ 0 h 292"/>
              <a:gd name="T11" fmla="*/ 2304 w 2304"/>
              <a:gd name="T12" fmla="*/ 292 h 292"/>
            </a:gdLst>
            <a:ahLst/>
            <a:cxnLst>
              <a:cxn ang="T6">
                <a:pos x="T0" y="T1"/>
              </a:cxn>
              <a:cxn ang="T7">
                <a:pos x="T2" y="T3"/>
              </a:cxn>
              <a:cxn ang="T8">
                <a:pos x="T4" y="T5"/>
              </a:cxn>
            </a:cxnLst>
            <a:rect l="T9" t="T10" r="T11" b="T12"/>
            <a:pathLst>
              <a:path w="2304" h="292">
                <a:moveTo>
                  <a:pt x="2304" y="0"/>
                </a:moveTo>
                <a:cubicBezTo>
                  <a:pt x="1883" y="146"/>
                  <a:pt x="1463" y="292"/>
                  <a:pt x="1079" y="292"/>
                </a:cubicBezTo>
                <a:cubicBezTo>
                  <a:pt x="695" y="292"/>
                  <a:pt x="180" y="49"/>
                  <a:pt x="0" y="0"/>
                </a:cubicBezTo>
              </a:path>
            </a:pathLst>
          </a:custGeom>
          <a:noFill/>
          <a:ln w="9525">
            <a:solidFill>
              <a:schemeClr val="tx1"/>
            </a:solidFill>
            <a:round/>
            <a:headEnd type="none" w="med" len="me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7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7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6" grpId="0" animBg="1"/>
      <p:bldP spid="38707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357313" y="3033713"/>
            <a:ext cx="1085850" cy="1200150"/>
          </a:xfrm>
          <a:prstGeom prst="rect">
            <a:avLst/>
          </a:prstGeom>
          <a:noFill/>
          <a:ln w="9525">
            <a:noFill/>
            <a:miter lim="800000"/>
            <a:headEnd/>
            <a:tailEnd/>
          </a:ln>
        </p:spPr>
      </p:pic>
      <p:pic>
        <p:nvPicPr>
          <p:cNvPr id="24579" name="Picture 3"/>
          <p:cNvPicPr>
            <a:picLocks noChangeAspect="1" noChangeArrowheads="1"/>
          </p:cNvPicPr>
          <p:nvPr/>
        </p:nvPicPr>
        <p:blipFill>
          <a:blip r:embed="rId3"/>
          <a:srcRect/>
          <a:stretch>
            <a:fillRect/>
          </a:stretch>
        </p:blipFill>
        <p:spPr bwMode="auto">
          <a:xfrm>
            <a:off x="6107113" y="2957513"/>
            <a:ext cx="876300" cy="1381125"/>
          </a:xfrm>
          <a:prstGeom prst="rect">
            <a:avLst/>
          </a:prstGeom>
          <a:noFill/>
          <a:ln w="9525">
            <a:noFill/>
            <a:miter lim="800000"/>
            <a:headEnd/>
            <a:tailEnd/>
          </a:ln>
        </p:spPr>
      </p:pic>
      <p:sp>
        <p:nvSpPr>
          <p:cNvPr id="388100" name="Freeform 4"/>
          <p:cNvSpPr>
            <a:spLocks/>
          </p:cNvSpPr>
          <p:nvPr/>
        </p:nvSpPr>
        <p:spPr bwMode="auto">
          <a:xfrm>
            <a:off x="2452688" y="2579688"/>
            <a:ext cx="3629025" cy="714375"/>
          </a:xfrm>
          <a:custGeom>
            <a:avLst/>
            <a:gdLst>
              <a:gd name="T0" fmla="*/ 0 w 2286"/>
              <a:gd name="T1" fmla="*/ 2147483647 h 450"/>
              <a:gd name="T2" fmla="*/ 2147483647 w 2286"/>
              <a:gd name="T3" fmla="*/ 2147483647 h 450"/>
              <a:gd name="T4" fmla="*/ 2147483647 w 2286"/>
              <a:gd name="T5" fmla="*/ 2147483647 h 450"/>
              <a:gd name="T6" fmla="*/ 0 60000 65536"/>
              <a:gd name="T7" fmla="*/ 0 60000 65536"/>
              <a:gd name="T8" fmla="*/ 0 60000 65536"/>
              <a:gd name="T9" fmla="*/ 0 w 2286"/>
              <a:gd name="T10" fmla="*/ 0 h 450"/>
              <a:gd name="T11" fmla="*/ 2286 w 2286"/>
              <a:gd name="T12" fmla="*/ 450 h 450"/>
            </a:gdLst>
            <a:ahLst/>
            <a:cxnLst>
              <a:cxn ang="T6">
                <a:pos x="T0" y="T1"/>
              </a:cxn>
              <a:cxn ang="T7">
                <a:pos x="T2" y="T3"/>
              </a:cxn>
              <a:cxn ang="T8">
                <a:pos x="T4" y="T5"/>
              </a:cxn>
            </a:cxnLst>
            <a:rect l="T9" t="T10" r="T11" b="T12"/>
            <a:pathLst>
              <a:path w="2286" h="450">
                <a:moveTo>
                  <a:pt x="0" y="450"/>
                </a:moveTo>
                <a:cubicBezTo>
                  <a:pt x="234" y="237"/>
                  <a:pt x="469" y="24"/>
                  <a:pt x="850" y="12"/>
                </a:cubicBezTo>
                <a:cubicBezTo>
                  <a:pt x="1231" y="0"/>
                  <a:pt x="2047" y="316"/>
                  <a:pt x="2286" y="377"/>
                </a:cubicBezTo>
              </a:path>
            </a:pathLst>
          </a:custGeom>
          <a:noFill/>
          <a:ln w="9525">
            <a:solidFill>
              <a:schemeClr val="tx1"/>
            </a:solidFill>
            <a:round/>
            <a:headEnd type="none" w="med" len="med"/>
            <a:tailEnd type="triangle" w="med" len="med"/>
          </a:ln>
        </p:spPr>
        <p:txBody>
          <a:bodyPr/>
          <a:lstStyle/>
          <a:p>
            <a:endParaRPr lang="zh-CN" altLang="en-US"/>
          </a:p>
        </p:txBody>
      </p:sp>
      <p:sp>
        <p:nvSpPr>
          <p:cNvPr id="388101" name="Freeform 5"/>
          <p:cNvSpPr>
            <a:spLocks/>
          </p:cNvSpPr>
          <p:nvPr/>
        </p:nvSpPr>
        <p:spPr bwMode="auto">
          <a:xfrm>
            <a:off x="2452688" y="3846513"/>
            <a:ext cx="3657600" cy="463550"/>
          </a:xfrm>
          <a:custGeom>
            <a:avLst/>
            <a:gdLst>
              <a:gd name="T0" fmla="*/ 2147483647 w 2304"/>
              <a:gd name="T1" fmla="*/ 0 h 292"/>
              <a:gd name="T2" fmla="*/ 2147483647 w 2304"/>
              <a:gd name="T3" fmla="*/ 2147483647 h 292"/>
              <a:gd name="T4" fmla="*/ 0 w 2304"/>
              <a:gd name="T5" fmla="*/ 0 h 292"/>
              <a:gd name="T6" fmla="*/ 0 60000 65536"/>
              <a:gd name="T7" fmla="*/ 0 60000 65536"/>
              <a:gd name="T8" fmla="*/ 0 60000 65536"/>
              <a:gd name="T9" fmla="*/ 0 w 2304"/>
              <a:gd name="T10" fmla="*/ 0 h 292"/>
              <a:gd name="T11" fmla="*/ 2304 w 2304"/>
              <a:gd name="T12" fmla="*/ 292 h 292"/>
            </a:gdLst>
            <a:ahLst/>
            <a:cxnLst>
              <a:cxn ang="T6">
                <a:pos x="T0" y="T1"/>
              </a:cxn>
              <a:cxn ang="T7">
                <a:pos x="T2" y="T3"/>
              </a:cxn>
              <a:cxn ang="T8">
                <a:pos x="T4" y="T5"/>
              </a:cxn>
            </a:cxnLst>
            <a:rect l="T9" t="T10" r="T11" b="T12"/>
            <a:pathLst>
              <a:path w="2304" h="292">
                <a:moveTo>
                  <a:pt x="2304" y="0"/>
                </a:moveTo>
                <a:cubicBezTo>
                  <a:pt x="1883" y="146"/>
                  <a:pt x="1463" y="292"/>
                  <a:pt x="1079" y="292"/>
                </a:cubicBezTo>
                <a:cubicBezTo>
                  <a:pt x="695" y="292"/>
                  <a:pt x="180" y="49"/>
                  <a:pt x="0" y="0"/>
                </a:cubicBezTo>
              </a:path>
            </a:pathLst>
          </a:custGeom>
          <a:noFill/>
          <a:ln w="9525">
            <a:solidFill>
              <a:schemeClr val="tx1"/>
            </a:solidFill>
            <a:round/>
            <a:headEnd type="none" w="med" len="me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388101"/>
                                        </p:tgtEl>
                                        <p:attrNameLst>
                                          <p:attrName>ppt_x</p:attrName>
                                        </p:attrNameLst>
                                      </p:cBhvr>
                                      <p:tavLst>
                                        <p:tav tm="0">
                                          <p:val>
                                            <p:strVal val="ppt_x"/>
                                          </p:val>
                                        </p:tav>
                                        <p:tav tm="100000">
                                          <p:val>
                                            <p:strVal val="ppt_x"/>
                                          </p:val>
                                        </p:tav>
                                      </p:tavLst>
                                    </p:anim>
                                    <p:anim calcmode="lin" valueType="num">
                                      <p:cBhvr additive="base">
                                        <p:cTn id="7" dur="500"/>
                                        <p:tgtEl>
                                          <p:spTgt spid="388101"/>
                                        </p:tgtEl>
                                        <p:attrNameLst>
                                          <p:attrName>ppt_y</p:attrName>
                                        </p:attrNameLst>
                                      </p:cBhvr>
                                      <p:tavLst>
                                        <p:tav tm="0">
                                          <p:val>
                                            <p:strVal val="ppt_y"/>
                                          </p:val>
                                        </p:tav>
                                        <p:tav tm="100000">
                                          <p:val>
                                            <p:strVal val="1+ppt_h/2"/>
                                          </p:val>
                                        </p:tav>
                                      </p:tavLst>
                                    </p:anim>
                                    <p:set>
                                      <p:cBhvr>
                                        <p:cTn id="8" dur="1" fill="hold">
                                          <p:stCondLst>
                                            <p:cond delay="499"/>
                                          </p:stCondLst>
                                        </p:cTn>
                                        <p:tgtEl>
                                          <p:spTgt spid="38810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88100"/>
                                        </p:tgtEl>
                                        <p:attrNameLst>
                                          <p:attrName>ppt_x</p:attrName>
                                        </p:attrNameLst>
                                      </p:cBhvr>
                                      <p:tavLst>
                                        <p:tav tm="0">
                                          <p:val>
                                            <p:strVal val="ppt_x"/>
                                          </p:val>
                                        </p:tav>
                                        <p:tav tm="100000">
                                          <p:val>
                                            <p:strVal val="ppt_x"/>
                                          </p:val>
                                        </p:tav>
                                      </p:tavLst>
                                    </p:anim>
                                    <p:anim calcmode="lin" valueType="num">
                                      <p:cBhvr additive="base">
                                        <p:cTn id="11" dur="500"/>
                                        <p:tgtEl>
                                          <p:spTgt spid="388100"/>
                                        </p:tgtEl>
                                        <p:attrNameLst>
                                          <p:attrName>ppt_y</p:attrName>
                                        </p:attrNameLst>
                                      </p:cBhvr>
                                      <p:tavLst>
                                        <p:tav tm="0">
                                          <p:val>
                                            <p:strVal val="ppt_y"/>
                                          </p:val>
                                        </p:tav>
                                        <p:tav tm="100000">
                                          <p:val>
                                            <p:strVal val="1+ppt_h/2"/>
                                          </p:val>
                                        </p:tav>
                                      </p:tavLst>
                                    </p:anim>
                                    <p:set>
                                      <p:cBhvr>
                                        <p:cTn id="12" dur="1" fill="hold">
                                          <p:stCondLst>
                                            <p:cond delay="499"/>
                                          </p:stCondLst>
                                        </p:cTn>
                                        <p:tgtEl>
                                          <p:spTgt spid="388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animBg="1"/>
      <p:bldP spid="38810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357313" y="3033713"/>
            <a:ext cx="1085850" cy="1200150"/>
          </a:xfrm>
          <a:prstGeom prst="rect">
            <a:avLst/>
          </a:prstGeom>
          <a:noFill/>
          <a:ln w="9525">
            <a:noFill/>
            <a:miter lim="800000"/>
            <a:headEnd/>
            <a:tailEnd/>
          </a:ln>
        </p:spPr>
      </p:pic>
      <p:pic>
        <p:nvPicPr>
          <p:cNvPr id="25603" name="Picture 3"/>
          <p:cNvPicPr>
            <a:picLocks noChangeAspect="1" noChangeArrowheads="1"/>
          </p:cNvPicPr>
          <p:nvPr/>
        </p:nvPicPr>
        <p:blipFill>
          <a:blip r:embed="rId3"/>
          <a:srcRect/>
          <a:stretch>
            <a:fillRect/>
          </a:stretch>
        </p:blipFill>
        <p:spPr bwMode="auto">
          <a:xfrm>
            <a:off x="6107113" y="2957513"/>
            <a:ext cx="876300" cy="1381125"/>
          </a:xfrm>
          <a:prstGeom prst="rect">
            <a:avLst/>
          </a:prstGeom>
          <a:noFill/>
          <a:ln w="9525">
            <a:noFill/>
            <a:miter lim="800000"/>
            <a:headEnd/>
            <a:tailEnd/>
          </a:ln>
        </p:spPr>
      </p:pic>
      <p:sp>
        <p:nvSpPr>
          <p:cNvPr id="389124" name="Freeform 4"/>
          <p:cNvSpPr>
            <a:spLocks/>
          </p:cNvSpPr>
          <p:nvPr/>
        </p:nvSpPr>
        <p:spPr bwMode="auto">
          <a:xfrm>
            <a:off x="2452688" y="2579688"/>
            <a:ext cx="3629025" cy="714375"/>
          </a:xfrm>
          <a:custGeom>
            <a:avLst/>
            <a:gdLst>
              <a:gd name="T0" fmla="*/ 0 w 2286"/>
              <a:gd name="T1" fmla="*/ 2147483647 h 450"/>
              <a:gd name="T2" fmla="*/ 2147483647 w 2286"/>
              <a:gd name="T3" fmla="*/ 2147483647 h 450"/>
              <a:gd name="T4" fmla="*/ 2147483647 w 2286"/>
              <a:gd name="T5" fmla="*/ 2147483647 h 450"/>
              <a:gd name="T6" fmla="*/ 0 60000 65536"/>
              <a:gd name="T7" fmla="*/ 0 60000 65536"/>
              <a:gd name="T8" fmla="*/ 0 60000 65536"/>
              <a:gd name="T9" fmla="*/ 0 w 2286"/>
              <a:gd name="T10" fmla="*/ 0 h 450"/>
              <a:gd name="T11" fmla="*/ 2286 w 2286"/>
              <a:gd name="T12" fmla="*/ 450 h 450"/>
            </a:gdLst>
            <a:ahLst/>
            <a:cxnLst>
              <a:cxn ang="T6">
                <a:pos x="T0" y="T1"/>
              </a:cxn>
              <a:cxn ang="T7">
                <a:pos x="T2" y="T3"/>
              </a:cxn>
              <a:cxn ang="T8">
                <a:pos x="T4" y="T5"/>
              </a:cxn>
            </a:cxnLst>
            <a:rect l="T9" t="T10" r="T11" b="T12"/>
            <a:pathLst>
              <a:path w="2286" h="450">
                <a:moveTo>
                  <a:pt x="0" y="450"/>
                </a:moveTo>
                <a:cubicBezTo>
                  <a:pt x="234" y="237"/>
                  <a:pt x="469" y="24"/>
                  <a:pt x="850" y="12"/>
                </a:cubicBezTo>
                <a:cubicBezTo>
                  <a:pt x="1231" y="0"/>
                  <a:pt x="2047" y="316"/>
                  <a:pt x="2286" y="377"/>
                </a:cubicBezTo>
              </a:path>
            </a:pathLst>
          </a:custGeom>
          <a:noFill/>
          <a:ln w="9525">
            <a:solidFill>
              <a:schemeClr val="tx1"/>
            </a:solidFill>
            <a:round/>
            <a:headEnd type="none" w="med" len="med"/>
            <a:tailEnd type="triangle" w="med" len="med"/>
          </a:ln>
        </p:spPr>
        <p:txBody>
          <a:bodyPr/>
          <a:lstStyle/>
          <a:p>
            <a:endParaRPr lang="zh-CN" altLang="en-US"/>
          </a:p>
        </p:txBody>
      </p:sp>
      <p:sp>
        <p:nvSpPr>
          <p:cNvPr id="389125" name="Freeform 5"/>
          <p:cNvSpPr>
            <a:spLocks/>
          </p:cNvSpPr>
          <p:nvPr/>
        </p:nvSpPr>
        <p:spPr bwMode="auto">
          <a:xfrm>
            <a:off x="2452688" y="3846513"/>
            <a:ext cx="3657600" cy="463550"/>
          </a:xfrm>
          <a:custGeom>
            <a:avLst/>
            <a:gdLst>
              <a:gd name="T0" fmla="*/ 2147483647 w 2304"/>
              <a:gd name="T1" fmla="*/ 0 h 292"/>
              <a:gd name="T2" fmla="*/ 2147483647 w 2304"/>
              <a:gd name="T3" fmla="*/ 2147483647 h 292"/>
              <a:gd name="T4" fmla="*/ 0 w 2304"/>
              <a:gd name="T5" fmla="*/ 0 h 292"/>
              <a:gd name="T6" fmla="*/ 0 60000 65536"/>
              <a:gd name="T7" fmla="*/ 0 60000 65536"/>
              <a:gd name="T8" fmla="*/ 0 60000 65536"/>
              <a:gd name="T9" fmla="*/ 0 w 2304"/>
              <a:gd name="T10" fmla="*/ 0 h 292"/>
              <a:gd name="T11" fmla="*/ 2304 w 2304"/>
              <a:gd name="T12" fmla="*/ 292 h 292"/>
            </a:gdLst>
            <a:ahLst/>
            <a:cxnLst>
              <a:cxn ang="T6">
                <a:pos x="T0" y="T1"/>
              </a:cxn>
              <a:cxn ang="T7">
                <a:pos x="T2" y="T3"/>
              </a:cxn>
              <a:cxn ang="T8">
                <a:pos x="T4" y="T5"/>
              </a:cxn>
            </a:cxnLst>
            <a:rect l="T9" t="T10" r="T11" b="T12"/>
            <a:pathLst>
              <a:path w="2304" h="292">
                <a:moveTo>
                  <a:pt x="2304" y="0"/>
                </a:moveTo>
                <a:cubicBezTo>
                  <a:pt x="1883" y="146"/>
                  <a:pt x="1463" y="292"/>
                  <a:pt x="1079" y="292"/>
                </a:cubicBezTo>
                <a:cubicBezTo>
                  <a:pt x="695" y="292"/>
                  <a:pt x="180" y="49"/>
                  <a:pt x="0" y="0"/>
                </a:cubicBezTo>
              </a:path>
            </a:pathLst>
          </a:custGeom>
          <a:noFill/>
          <a:ln w="9525">
            <a:solidFill>
              <a:schemeClr val="tx1"/>
            </a:solidFill>
            <a:round/>
            <a:headEnd type="none" w="med" len="med"/>
            <a:tailEnd type="triangle" w="med" len="med"/>
          </a:ln>
        </p:spPr>
        <p:txBody>
          <a:bodyPr/>
          <a:lstStyle/>
          <a:p>
            <a:endParaRPr lang="zh-CN" altLang="en-US"/>
          </a:p>
        </p:txBody>
      </p:sp>
      <p:sp>
        <p:nvSpPr>
          <p:cNvPr id="389126" name="Oval 6" descr="褐色大理石"/>
          <p:cNvSpPr>
            <a:spLocks noChangeArrowheads="1"/>
          </p:cNvSpPr>
          <p:nvPr/>
        </p:nvSpPr>
        <p:spPr bwMode="auto">
          <a:xfrm>
            <a:off x="6342063" y="4833938"/>
            <a:ext cx="682625" cy="319087"/>
          </a:xfrm>
          <a:prstGeom prst="ellipse">
            <a:avLst/>
          </a:prstGeom>
          <a:blipFill dpi="0" rotWithShape="1">
            <a:blip r:embed="rId4"/>
            <a:srcRect/>
            <a:tile tx="0" ty="0" sx="100000" sy="100000" flip="none" algn="tl"/>
          </a:blipFill>
          <a:ln w="9525">
            <a:solidFill>
              <a:schemeClr val="tx1"/>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path" presetSubtype="0" accel="50000" decel="50000" fill="hold" grpId="1" nodeType="clickEffect">
                                  <p:stCondLst>
                                    <p:cond delay="0"/>
                                  </p:stCondLst>
                                  <p:childTnLst>
                                    <p:animMotion origin="layout" path="M -2.77778E-6 2.36994E-6 L -0.50399 -0.09295 " pathEditMode="relative" rAng="0" ptsTypes="AA">
                                      <p:cBhvr>
                                        <p:cTn id="18" dur="2000" fill="hold"/>
                                        <p:tgtEl>
                                          <p:spTgt spid="389126"/>
                                        </p:tgtEl>
                                        <p:attrNameLst>
                                          <p:attrName>ppt_x</p:attrName>
                                          <p:attrName>ppt_y</p:attrName>
                                        </p:attrNameLst>
                                      </p:cBhvr>
                                      <p:rCtr x="-252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4" grpId="0" animBg="1"/>
      <p:bldP spid="389125" grpId="0" animBg="1"/>
      <p:bldP spid="389126" grpId="0" animBg="1"/>
      <p:bldP spid="38912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357313" y="3033713"/>
            <a:ext cx="1085850" cy="1200150"/>
          </a:xfrm>
          <a:prstGeom prst="rect">
            <a:avLst/>
          </a:prstGeom>
          <a:noFill/>
          <a:ln w="9525">
            <a:noFill/>
            <a:miter lim="800000"/>
            <a:headEnd/>
            <a:tailEnd/>
          </a:ln>
        </p:spPr>
      </p:pic>
      <p:pic>
        <p:nvPicPr>
          <p:cNvPr id="26627" name="Picture 3"/>
          <p:cNvPicPr>
            <a:picLocks noChangeAspect="1" noChangeArrowheads="1"/>
          </p:cNvPicPr>
          <p:nvPr/>
        </p:nvPicPr>
        <p:blipFill>
          <a:blip r:embed="rId3"/>
          <a:srcRect/>
          <a:stretch>
            <a:fillRect/>
          </a:stretch>
        </p:blipFill>
        <p:spPr bwMode="auto">
          <a:xfrm>
            <a:off x="6107113" y="2957513"/>
            <a:ext cx="876300" cy="1381125"/>
          </a:xfrm>
          <a:prstGeom prst="rect">
            <a:avLst/>
          </a:prstGeom>
          <a:noFill/>
          <a:ln w="9525">
            <a:noFill/>
            <a:miter lim="800000"/>
            <a:headEnd/>
            <a:tailEnd/>
          </a:ln>
        </p:spPr>
      </p:pic>
      <p:sp>
        <p:nvSpPr>
          <p:cNvPr id="390148" name="Freeform 4"/>
          <p:cNvSpPr>
            <a:spLocks/>
          </p:cNvSpPr>
          <p:nvPr/>
        </p:nvSpPr>
        <p:spPr bwMode="auto">
          <a:xfrm>
            <a:off x="2452688" y="2579688"/>
            <a:ext cx="3629025" cy="714375"/>
          </a:xfrm>
          <a:custGeom>
            <a:avLst/>
            <a:gdLst>
              <a:gd name="T0" fmla="*/ 0 w 2286"/>
              <a:gd name="T1" fmla="*/ 2147483647 h 450"/>
              <a:gd name="T2" fmla="*/ 2147483647 w 2286"/>
              <a:gd name="T3" fmla="*/ 2147483647 h 450"/>
              <a:gd name="T4" fmla="*/ 2147483647 w 2286"/>
              <a:gd name="T5" fmla="*/ 2147483647 h 450"/>
              <a:gd name="T6" fmla="*/ 0 60000 65536"/>
              <a:gd name="T7" fmla="*/ 0 60000 65536"/>
              <a:gd name="T8" fmla="*/ 0 60000 65536"/>
              <a:gd name="T9" fmla="*/ 0 w 2286"/>
              <a:gd name="T10" fmla="*/ 0 h 450"/>
              <a:gd name="T11" fmla="*/ 2286 w 2286"/>
              <a:gd name="T12" fmla="*/ 450 h 450"/>
            </a:gdLst>
            <a:ahLst/>
            <a:cxnLst>
              <a:cxn ang="T6">
                <a:pos x="T0" y="T1"/>
              </a:cxn>
              <a:cxn ang="T7">
                <a:pos x="T2" y="T3"/>
              </a:cxn>
              <a:cxn ang="T8">
                <a:pos x="T4" y="T5"/>
              </a:cxn>
            </a:cxnLst>
            <a:rect l="T9" t="T10" r="T11" b="T12"/>
            <a:pathLst>
              <a:path w="2286" h="450">
                <a:moveTo>
                  <a:pt x="0" y="450"/>
                </a:moveTo>
                <a:cubicBezTo>
                  <a:pt x="234" y="237"/>
                  <a:pt x="469" y="24"/>
                  <a:pt x="850" y="12"/>
                </a:cubicBezTo>
                <a:cubicBezTo>
                  <a:pt x="1231" y="0"/>
                  <a:pt x="2047" y="316"/>
                  <a:pt x="2286" y="377"/>
                </a:cubicBezTo>
              </a:path>
            </a:pathLst>
          </a:custGeom>
          <a:noFill/>
          <a:ln w="9525">
            <a:solidFill>
              <a:schemeClr val="tx1"/>
            </a:solidFill>
            <a:round/>
            <a:headEnd type="none" w="med" len="med"/>
            <a:tailEnd type="triangle" w="med" len="med"/>
          </a:ln>
        </p:spPr>
        <p:txBody>
          <a:bodyPr/>
          <a:lstStyle/>
          <a:p>
            <a:endParaRPr lang="zh-CN" altLang="en-US"/>
          </a:p>
        </p:txBody>
      </p:sp>
      <p:sp>
        <p:nvSpPr>
          <p:cNvPr id="390149" name="Freeform 5"/>
          <p:cNvSpPr>
            <a:spLocks/>
          </p:cNvSpPr>
          <p:nvPr/>
        </p:nvSpPr>
        <p:spPr bwMode="auto">
          <a:xfrm>
            <a:off x="2452688" y="3846513"/>
            <a:ext cx="3657600" cy="463550"/>
          </a:xfrm>
          <a:custGeom>
            <a:avLst/>
            <a:gdLst>
              <a:gd name="T0" fmla="*/ 2147483647 w 2304"/>
              <a:gd name="T1" fmla="*/ 0 h 292"/>
              <a:gd name="T2" fmla="*/ 2147483647 w 2304"/>
              <a:gd name="T3" fmla="*/ 2147483647 h 292"/>
              <a:gd name="T4" fmla="*/ 0 w 2304"/>
              <a:gd name="T5" fmla="*/ 0 h 292"/>
              <a:gd name="T6" fmla="*/ 0 60000 65536"/>
              <a:gd name="T7" fmla="*/ 0 60000 65536"/>
              <a:gd name="T8" fmla="*/ 0 60000 65536"/>
              <a:gd name="T9" fmla="*/ 0 w 2304"/>
              <a:gd name="T10" fmla="*/ 0 h 292"/>
              <a:gd name="T11" fmla="*/ 2304 w 2304"/>
              <a:gd name="T12" fmla="*/ 292 h 292"/>
            </a:gdLst>
            <a:ahLst/>
            <a:cxnLst>
              <a:cxn ang="T6">
                <a:pos x="T0" y="T1"/>
              </a:cxn>
              <a:cxn ang="T7">
                <a:pos x="T2" y="T3"/>
              </a:cxn>
              <a:cxn ang="T8">
                <a:pos x="T4" y="T5"/>
              </a:cxn>
            </a:cxnLst>
            <a:rect l="T9" t="T10" r="T11" b="T12"/>
            <a:pathLst>
              <a:path w="2304" h="292">
                <a:moveTo>
                  <a:pt x="2304" y="0"/>
                </a:moveTo>
                <a:cubicBezTo>
                  <a:pt x="1883" y="146"/>
                  <a:pt x="1463" y="292"/>
                  <a:pt x="1079" y="292"/>
                </a:cubicBezTo>
                <a:cubicBezTo>
                  <a:pt x="695" y="292"/>
                  <a:pt x="180" y="49"/>
                  <a:pt x="0" y="0"/>
                </a:cubicBezTo>
              </a:path>
            </a:pathLst>
          </a:custGeom>
          <a:noFill/>
          <a:ln w="9525">
            <a:solidFill>
              <a:schemeClr val="tx1"/>
            </a:solidFill>
            <a:round/>
            <a:headEnd type="none" w="med" len="med"/>
            <a:tailEnd type="triangle" w="med" len="med"/>
          </a:ln>
        </p:spPr>
        <p:txBody>
          <a:bodyPr/>
          <a:lstStyle/>
          <a:p>
            <a:endParaRPr lang="zh-CN" altLang="en-US"/>
          </a:p>
        </p:txBody>
      </p:sp>
      <p:sp>
        <p:nvSpPr>
          <p:cNvPr id="390150" name="Oval 6" descr="褐色大理石"/>
          <p:cNvSpPr>
            <a:spLocks noChangeArrowheads="1"/>
          </p:cNvSpPr>
          <p:nvPr/>
        </p:nvSpPr>
        <p:spPr bwMode="auto">
          <a:xfrm>
            <a:off x="1625600" y="4543425"/>
            <a:ext cx="682625" cy="319088"/>
          </a:xfrm>
          <a:prstGeom prst="ellipse">
            <a:avLst/>
          </a:prstGeom>
          <a:blipFill dpi="0" rotWithShape="1">
            <a:blip r:embed="rId4"/>
            <a:srcRect/>
            <a:tile tx="0" ty="0" sx="100000" sy="100000" flip="none" algn="tl"/>
          </a:blipFill>
          <a:ln w="9525">
            <a:solidFill>
              <a:schemeClr val="tx1"/>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0" nodeType="clickEffect">
                                  <p:stCondLst>
                                    <p:cond delay="0"/>
                                  </p:stCondLst>
                                  <p:childTnLst>
                                    <p:animMotion origin="layout" path="M 8.05556E-6 -3.06358E-6 C 0.004 -0.08046 0.00799 -0.1607 0.04289 -0.21364 C 0.07778 -0.26659 0.13421 -0.30659 0.20955 -0.31723 C 0.2849 -0.32786 0.44462 -0.28509 0.49515 -0.277 C 0.54567 -0.2689 0.52917 -0.2689 0.51268 -0.26867 " pathEditMode="relative" ptsTypes="aaaaA">
                                      <p:cBhvr>
                                        <p:cTn id="10" dur="2000" fill="hold"/>
                                        <p:tgtEl>
                                          <p:spTgt spid="390150"/>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animBg="1"/>
      <p:bldP spid="390149" grpId="0" animBg="1"/>
      <p:bldP spid="3901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Cookie</a:t>
            </a:r>
            <a:r>
              <a:rPr lang="zh-CN" altLang="en-US" dirty="0"/>
              <a:t>指的是当你浏览某网站时，网站存储在你电脑上的一个小文本文件，</a:t>
            </a:r>
            <a:endParaRPr lang="en-US" altLang="zh-CN" dirty="0"/>
          </a:p>
          <a:p>
            <a:r>
              <a:rPr lang="zh-CN" altLang="en-US" dirty="0"/>
              <a:t>伴随着用户请求和页面在 </a:t>
            </a:r>
            <a:r>
              <a:rPr lang="en-US" altLang="zh-CN" dirty="0"/>
              <a:t>Web </a:t>
            </a:r>
            <a:r>
              <a:rPr lang="zh-CN" altLang="en-US" dirty="0"/>
              <a:t>服务器和浏览器之间传递。</a:t>
            </a:r>
            <a:endParaRPr lang="en-US" altLang="zh-CN" dirty="0"/>
          </a:p>
          <a:p>
            <a:pPr lvl="1"/>
            <a:r>
              <a:rPr lang="en-US" altLang="zh-CN" dirty="0"/>
              <a:t>http </a:t>
            </a:r>
            <a:r>
              <a:rPr lang="zh-CN" altLang="en-US" dirty="0"/>
              <a:t>请求带着</a:t>
            </a:r>
            <a:r>
              <a:rPr lang="en-US" altLang="zh-CN"/>
              <a:t>Cookie</a:t>
            </a:r>
            <a:endParaRPr lang="en-US" altLang="zh-CN" dirty="0"/>
          </a:p>
          <a:p>
            <a:r>
              <a:rPr lang="zh-CN" altLang="en-US" dirty="0"/>
              <a:t>它记录了你的用户</a:t>
            </a:r>
            <a:r>
              <a:rPr lang="en-US" altLang="zh-CN" dirty="0"/>
              <a:t>ID</a:t>
            </a:r>
            <a:r>
              <a:rPr lang="zh-CN" altLang="en-US" dirty="0"/>
              <a:t>，密码、浏览过的网页、停留的时间等信息，</a:t>
            </a:r>
            <a:endParaRPr lang="en-US" altLang="zh-CN" dirty="0"/>
          </a:p>
          <a:p>
            <a:r>
              <a:rPr lang="zh-CN" altLang="en-US" dirty="0"/>
              <a:t>用于用户身份的辨别。</a:t>
            </a:r>
            <a:endParaRPr lang="en-US" altLang="zh-CN" dirty="0"/>
          </a:p>
          <a:p>
            <a:r>
              <a:rPr lang="en-US" altLang="zh-CN" dirty="0"/>
              <a:t>Cookie</a:t>
            </a:r>
            <a:r>
              <a:rPr lang="zh-CN" altLang="en-US" dirty="0"/>
              <a:t>通常是以</a:t>
            </a:r>
            <a:r>
              <a:rPr lang="en-US" altLang="zh-CN" dirty="0" err="1"/>
              <a:t>user@domain</a:t>
            </a:r>
            <a:r>
              <a:rPr lang="zh-CN" altLang="en-US" dirty="0"/>
              <a:t>格式命名的，</a:t>
            </a:r>
            <a:endParaRPr lang="en-US" altLang="zh-CN" dirty="0"/>
          </a:p>
          <a:p>
            <a:pPr lvl="1"/>
            <a:r>
              <a:rPr lang="en-US" altLang="zh-CN" dirty="0"/>
              <a:t>user</a:t>
            </a:r>
            <a:r>
              <a:rPr lang="zh-CN" altLang="en-US" dirty="0"/>
              <a:t>是你的本地用户名，</a:t>
            </a:r>
            <a:endParaRPr lang="en-US" altLang="zh-CN" dirty="0"/>
          </a:p>
          <a:p>
            <a:pPr lvl="1"/>
            <a:r>
              <a:rPr lang="en-US" altLang="zh-CN" dirty="0"/>
              <a:t>domain</a:t>
            </a:r>
            <a:r>
              <a:rPr lang="zh-CN" altLang="en-US" dirty="0"/>
              <a:t>是所访问的网站的域名。</a:t>
            </a:r>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b="1" dirty="0"/>
              <a:t>网站反爬后端策略</a:t>
            </a:r>
            <a:endParaRPr lang="en-US" altLang="zh-CN" b="1" dirty="0"/>
          </a:p>
          <a:p>
            <a:pPr lvl="1"/>
            <a:r>
              <a:rPr lang="zh-CN" altLang="en-US" b="1" dirty="0"/>
              <a:t>网页在后端拦截</a:t>
            </a:r>
            <a:endParaRPr lang="en-US" altLang="zh-CN" b="1" dirty="0"/>
          </a:p>
          <a:p>
            <a:pPr lvl="2"/>
            <a:r>
              <a:rPr lang="en-US" altLang="zh-CN" dirty="0"/>
              <a:t>User-Agent + </a:t>
            </a:r>
            <a:r>
              <a:rPr lang="en-US" altLang="zh-CN" dirty="0" err="1"/>
              <a:t>Referer</a:t>
            </a:r>
            <a:r>
              <a:rPr lang="zh-CN" altLang="en-US" dirty="0"/>
              <a:t>检测</a:t>
            </a:r>
          </a:p>
          <a:p>
            <a:pPr lvl="2"/>
            <a:r>
              <a:rPr lang="zh-CN" altLang="en-US" dirty="0"/>
              <a:t>账号及</a:t>
            </a:r>
            <a:r>
              <a:rPr lang="en-US" altLang="zh-CN" dirty="0"/>
              <a:t>Cookie</a:t>
            </a:r>
            <a:r>
              <a:rPr lang="zh-CN" altLang="en-US" dirty="0"/>
              <a:t>验证</a:t>
            </a:r>
          </a:p>
          <a:p>
            <a:pPr lvl="2"/>
            <a:r>
              <a:rPr lang="zh-CN" altLang="en-US" dirty="0"/>
              <a:t>验证码</a:t>
            </a:r>
          </a:p>
          <a:p>
            <a:pPr lvl="2"/>
            <a:r>
              <a:rPr lang="en-US" altLang="zh-CN" dirty="0"/>
              <a:t>IP</a:t>
            </a:r>
            <a:r>
              <a:rPr lang="zh-CN" altLang="en-US" dirty="0"/>
              <a:t>限制频次</a:t>
            </a:r>
            <a:endParaRPr lang="en-US" altLang="zh-CN" b="1" dirty="0"/>
          </a:p>
          <a:p>
            <a:r>
              <a:rPr lang="zh-CN" altLang="en-US" b="1" dirty="0"/>
              <a:t>网站反爬前端策略</a:t>
            </a:r>
            <a:endParaRPr lang="en-US" altLang="zh-CN" b="1" dirty="0"/>
          </a:p>
          <a:p>
            <a:pPr lvl="1"/>
            <a:r>
              <a:rPr lang="zh-CN" altLang="en-US" b="1" dirty="0"/>
              <a:t>网页在前端显示需要浏览器配合</a:t>
            </a:r>
            <a:endParaRPr lang="zh-CN" altLang="en-US" dirty="0"/>
          </a:p>
          <a:p>
            <a:pPr lvl="2"/>
            <a:r>
              <a:rPr lang="en-US" altLang="zh-CN" dirty="0"/>
              <a:t>FONT-FACE</a:t>
            </a:r>
            <a:r>
              <a:rPr lang="zh-CN" altLang="en-US" dirty="0"/>
              <a:t>拼凑式   ：猫眼电影里，对于票房数据，展示的并不是纯粹的数字。必须同时查询字符集，才能识别出数字</a:t>
            </a:r>
            <a:endParaRPr lang="en-US" altLang="zh-CN" dirty="0"/>
          </a:p>
          <a:p>
            <a:pPr lvl="3"/>
            <a:r>
              <a:rPr lang="en-US" altLang="zh-CN" dirty="0"/>
              <a:t>CSS, JS</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流程</a:t>
            </a:r>
            <a:endParaRPr lang="en-US" altLang="zh-CN" dirty="0"/>
          </a:p>
          <a:p>
            <a:pPr lvl="1"/>
            <a:r>
              <a:rPr lang="zh-CN" altLang="en-US" b="1" dirty="0"/>
              <a:t>第一个网页通过</a:t>
            </a:r>
            <a:r>
              <a:rPr lang="en-US" altLang="zh-CN" b="1" dirty="0"/>
              <a:t>GET</a:t>
            </a:r>
            <a:r>
              <a:rPr lang="zh-CN" altLang="en-US" b="1" dirty="0"/>
              <a:t>（</a:t>
            </a:r>
            <a:r>
              <a:rPr lang="en-US" altLang="zh-CN" b="1" dirty="0"/>
              <a:t>POST) </a:t>
            </a:r>
            <a:r>
              <a:rPr lang="zh-CN" altLang="en-US" b="1" dirty="0"/>
              <a:t>提交用户名和口令</a:t>
            </a:r>
            <a:endParaRPr lang="en-US" altLang="zh-CN" b="1" dirty="0"/>
          </a:p>
          <a:p>
            <a:pPr lvl="1"/>
            <a:r>
              <a:rPr lang="zh-CN" altLang="en-US" b="1" dirty="0"/>
              <a:t>后台接受请求，生成</a:t>
            </a:r>
            <a:r>
              <a:rPr lang="en-US" altLang="zh-CN" b="1" dirty="0"/>
              <a:t>cookie</a:t>
            </a:r>
            <a:r>
              <a:rPr lang="zh-CN" altLang="en-US" b="1" dirty="0"/>
              <a:t>，发给用户</a:t>
            </a:r>
            <a:endParaRPr lang="en-US" altLang="zh-CN" b="1" dirty="0"/>
          </a:p>
          <a:p>
            <a:pPr lvl="1"/>
            <a:r>
              <a:rPr lang="zh-CN" altLang="en-US" dirty="0"/>
              <a:t>保存</a:t>
            </a:r>
            <a:r>
              <a:rPr lang="en-US" altLang="zh-CN" dirty="0"/>
              <a:t>cookie</a:t>
            </a:r>
            <a:r>
              <a:rPr lang="zh-CN" altLang="en-US" dirty="0"/>
              <a:t>到文件？</a:t>
            </a:r>
            <a:endParaRPr lang="en-US" altLang="zh-CN" dirty="0"/>
          </a:p>
          <a:p>
            <a:pPr lvl="1"/>
            <a:r>
              <a:rPr lang="zh-CN" altLang="en-US" dirty="0"/>
              <a:t>从文件中读取</a:t>
            </a:r>
            <a:r>
              <a:rPr lang="en-US" altLang="zh-CN" dirty="0"/>
              <a:t>cookie</a:t>
            </a:r>
            <a:r>
              <a:rPr lang="zh-CN" altLang="en-US" dirty="0"/>
              <a:t>并访问？</a:t>
            </a:r>
            <a:endParaRPr lang="en-US" altLang="zh-CN" dirty="0"/>
          </a:p>
          <a:p>
            <a:pPr lvl="2"/>
            <a:r>
              <a:rPr lang="en-US" altLang="zh-CN" dirty="0"/>
              <a:t>Cookie  </a:t>
            </a:r>
            <a:r>
              <a:rPr lang="zh-CN" altLang="en-US" dirty="0"/>
              <a:t>有效期内    可以反复使用</a:t>
            </a:r>
            <a:endParaRPr lang="en-US" altLang="zh-CN" dirty="0"/>
          </a:p>
          <a:p>
            <a:pPr lvl="1"/>
            <a:r>
              <a:rPr lang="zh-CN" altLang="en-US" b="1" dirty="0"/>
              <a:t>用户带着</a:t>
            </a:r>
            <a:r>
              <a:rPr lang="en-US" altLang="zh-CN" b="1" dirty="0"/>
              <a:t>Cookie</a:t>
            </a:r>
            <a:r>
              <a:rPr lang="zh-CN" altLang="en-US" b="1" dirty="0"/>
              <a:t>继续访问其他网页</a:t>
            </a:r>
            <a:endParaRPr lang="en-US" altLang="zh-CN" b="1" dirty="0"/>
          </a:p>
          <a:p>
            <a:pPr lvl="2">
              <a:buNone/>
            </a:pPr>
            <a:endParaRPr lang="en-US" altLang="zh-CN" dirty="0"/>
          </a:p>
          <a:p>
            <a:pPr lvl="1"/>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err="1"/>
              <a:t>Cookiejar</a:t>
            </a:r>
            <a:r>
              <a:rPr lang="en-US" dirty="0"/>
              <a:t>  </a:t>
            </a:r>
            <a:r>
              <a:rPr lang="zh-CN" altLang="en-US" b="1" dirty="0"/>
              <a:t>模块</a:t>
            </a:r>
            <a:endParaRPr lang="zh-CN" altLang="en-US" dirty="0"/>
          </a:p>
        </p:txBody>
      </p:sp>
      <p:sp>
        <p:nvSpPr>
          <p:cNvPr id="3" name="内容占位符 2"/>
          <p:cNvSpPr>
            <a:spLocks noGrp="1"/>
          </p:cNvSpPr>
          <p:nvPr>
            <p:ph idx="1"/>
          </p:nvPr>
        </p:nvSpPr>
        <p:spPr>
          <a:xfrm>
            <a:off x="457200" y="1600200"/>
            <a:ext cx="8229600" cy="4972072"/>
          </a:xfrm>
        </p:spPr>
        <p:txBody>
          <a:bodyPr>
            <a:normAutofit fontScale="85000" lnSpcReduction="10000"/>
          </a:bodyPr>
          <a:lstStyle/>
          <a:p>
            <a:r>
              <a:rPr lang="en-US" dirty="0"/>
              <a:t>python2</a:t>
            </a:r>
            <a:r>
              <a:rPr lang="zh-CN" altLang="en-US" dirty="0"/>
              <a:t>的时候用</a:t>
            </a:r>
            <a:r>
              <a:rPr lang="en-US" dirty="0" err="1"/>
              <a:t>cookielib</a:t>
            </a:r>
            <a:r>
              <a:rPr lang="zh-CN" altLang="en-US" dirty="0"/>
              <a:t>来进行</a:t>
            </a:r>
            <a:r>
              <a:rPr lang="en-US" dirty="0"/>
              <a:t>cookie</a:t>
            </a:r>
            <a:r>
              <a:rPr lang="zh-CN" altLang="en-US" dirty="0"/>
              <a:t>的相关操作，</a:t>
            </a:r>
            <a:endParaRPr lang="en-US" altLang="zh-CN" dirty="0"/>
          </a:p>
          <a:p>
            <a:r>
              <a:rPr lang="en-US" dirty="0"/>
              <a:t>Python3   </a:t>
            </a:r>
            <a:r>
              <a:rPr lang="en-US" dirty="0" err="1"/>
              <a:t>cookielib</a:t>
            </a:r>
            <a:r>
              <a:rPr lang="en-US" dirty="0"/>
              <a:t> </a:t>
            </a:r>
            <a:r>
              <a:rPr lang="zh-CN" altLang="en-US" dirty="0"/>
              <a:t>模块改名为 </a:t>
            </a:r>
            <a:r>
              <a:rPr lang="en-US" dirty="0" err="1"/>
              <a:t>http.cookiejar</a:t>
            </a:r>
            <a:endParaRPr lang="en-US" altLang="zh-CN" dirty="0"/>
          </a:p>
          <a:p>
            <a:r>
              <a:rPr lang="zh-CN" altLang="en-US" dirty="0"/>
              <a:t>内置的</a:t>
            </a:r>
            <a:r>
              <a:rPr lang="en-US" dirty="0"/>
              <a:t>http</a:t>
            </a:r>
            <a:r>
              <a:rPr lang="zh-CN" altLang="en-US" dirty="0"/>
              <a:t>包里包含了</a:t>
            </a:r>
            <a:r>
              <a:rPr lang="en-US" dirty="0"/>
              <a:t>cookie</a:t>
            </a:r>
            <a:r>
              <a:rPr lang="zh-CN" altLang="en-US" dirty="0"/>
              <a:t>相关的一些模块，通过她们我们可以自动使用</a:t>
            </a:r>
            <a:r>
              <a:rPr lang="en-US" dirty="0"/>
              <a:t>cookie</a:t>
            </a:r>
          </a:p>
          <a:p>
            <a:pPr lvl="1"/>
            <a:r>
              <a:rPr lang="en-US" dirty="0" err="1"/>
              <a:t>CookieJar</a:t>
            </a:r>
            <a:r>
              <a:rPr lang="en-US" dirty="0"/>
              <a:t> </a:t>
            </a:r>
          </a:p>
          <a:p>
            <a:pPr lvl="2"/>
            <a:r>
              <a:rPr lang="zh-CN" altLang="en-US" dirty="0"/>
              <a:t>管理储存</a:t>
            </a:r>
            <a:r>
              <a:rPr lang="en-US" dirty="0"/>
              <a:t>cookie，</a:t>
            </a:r>
            <a:r>
              <a:rPr lang="zh-CN" altLang="en-US" dirty="0"/>
              <a:t>像传出的</a:t>
            </a:r>
            <a:r>
              <a:rPr lang="en-US" dirty="0"/>
              <a:t>http</a:t>
            </a:r>
            <a:r>
              <a:rPr lang="zh-CN" altLang="en-US" dirty="0"/>
              <a:t>请求添加</a:t>
            </a:r>
            <a:r>
              <a:rPr lang="en-US" dirty="0"/>
              <a:t>cookie</a:t>
            </a:r>
          </a:p>
          <a:p>
            <a:pPr lvl="2"/>
            <a:r>
              <a:rPr lang="en-US" dirty="0"/>
              <a:t>cookie</a:t>
            </a:r>
            <a:r>
              <a:rPr lang="zh-CN" altLang="en-US" dirty="0"/>
              <a:t>存储在内存中，</a:t>
            </a:r>
            <a:r>
              <a:rPr lang="en-US" dirty="0" err="1"/>
              <a:t>CookieJar</a:t>
            </a:r>
            <a:r>
              <a:rPr lang="zh-CN" altLang="en-US" dirty="0"/>
              <a:t>示例回收后</a:t>
            </a:r>
            <a:r>
              <a:rPr lang="en-US" dirty="0"/>
              <a:t>cookie</a:t>
            </a:r>
            <a:r>
              <a:rPr lang="zh-CN" altLang="en-US" dirty="0"/>
              <a:t>将自动消失</a:t>
            </a:r>
          </a:p>
          <a:p>
            <a:pPr lvl="1"/>
            <a:r>
              <a:rPr lang="en-US" dirty="0" err="1"/>
              <a:t>FileCookieJar</a:t>
            </a:r>
            <a:r>
              <a:rPr lang="en-US" dirty="0"/>
              <a:t> </a:t>
            </a:r>
          </a:p>
          <a:p>
            <a:pPr lvl="2"/>
            <a:r>
              <a:rPr lang="zh-CN" altLang="en-US" dirty="0"/>
              <a:t>是</a:t>
            </a:r>
            <a:r>
              <a:rPr lang="en-US" dirty="0" err="1"/>
              <a:t>CookieJar</a:t>
            </a:r>
            <a:r>
              <a:rPr lang="zh-CN" altLang="en-US" dirty="0"/>
              <a:t>的子类</a:t>
            </a:r>
          </a:p>
          <a:p>
            <a:pPr lvl="2"/>
            <a:r>
              <a:rPr lang="en-US" dirty="0"/>
              <a:t>cookie</a:t>
            </a:r>
            <a:r>
              <a:rPr lang="zh-CN" altLang="en-US" dirty="0"/>
              <a:t>保存在文件中</a:t>
            </a:r>
          </a:p>
          <a:p>
            <a:pPr lvl="1"/>
            <a:r>
              <a:rPr lang="en-US" dirty="0" err="1"/>
              <a:t>MozillaCookiejar</a:t>
            </a:r>
            <a:r>
              <a:rPr lang="en-US" dirty="0"/>
              <a:t> </a:t>
            </a:r>
          </a:p>
          <a:p>
            <a:pPr lvl="2"/>
            <a:r>
              <a:rPr lang="zh-CN" altLang="en-US" dirty="0"/>
              <a:t>是</a:t>
            </a:r>
            <a:r>
              <a:rPr lang="en-US" dirty="0" err="1"/>
              <a:t>FileCookieJar</a:t>
            </a:r>
            <a:r>
              <a:rPr lang="zh-CN" altLang="en-US" dirty="0"/>
              <a:t>的子类</a:t>
            </a:r>
          </a:p>
          <a:p>
            <a:pPr lvl="2"/>
            <a:r>
              <a:rPr lang="zh-CN" altLang="en-US" dirty="0"/>
              <a:t>与</a:t>
            </a:r>
            <a:r>
              <a:rPr lang="en-US" dirty="0"/>
              <a:t>Mozilla</a:t>
            </a:r>
            <a:r>
              <a:rPr lang="zh-CN" altLang="en-US" dirty="0"/>
              <a:t>浏览器兼容</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8810A8-3D85-949F-77C7-8A14A4B96A3F}"/>
              </a:ext>
            </a:extLst>
          </p:cNvPr>
          <p:cNvSpPr>
            <a:spLocks noGrp="1"/>
          </p:cNvSpPr>
          <p:nvPr>
            <p:ph idx="1"/>
          </p:nvPr>
        </p:nvSpPr>
        <p:spPr>
          <a:xfrm>
            <a:off x="457200" y="476672"/>
            <a:ext cx="8229600" cy="5649491"/>
          </a:xfrm>
        </p:spPr>
        <p:txBody>
          <a:bodyPr/>
          <a:lstStyle/>
          <a:p>
            <a:r>
              <a:rPr lang="zh-CN" altLang="en-US" b="0" i="0" dirty="0">
                <a:solidFill>
                  <a:srgbClr val="222222"/>
                </a:solidFill>
                <a:effectLst/>
                <a:latin typeface="arial" panose="020B0604020202020204" pitchFamily="34" charset="0"/>
              </a:rPr>
              <a:t>获取到的</a:t>
            </a:r>
            <a:r>
              <a:rPr lang="en-US" altLang="zh-CN" b="0" i="0" dirty="0">
                <a:solidFill>
                  <a:srgbClr val="222222"/>
                </a:solidFill>
                <a:effectLst/>
                <a:latin typeface="arial" panose="020B0604020202020204" pitchFamily="34" charset="0"/>
              </a:rPr>
              <a:t>Cookie</a:t>
            </a:r>
            <a:r>
              <a:rPr lang="zh-CN" altLang="en-US" b="0" i="0" dirty="0">
                <a:solidFill>
                  <a:srgbClr val="222222"/>
                </a:solidFill>
                <a:effectLst/>
                <a:latin typeface="arial" panose="020B0604020202020204" pitchFamily="34" charset="0"/>
              </a:rPr>
              <a:t>变量保存下来</a:t>
            </a:r>
            <a:endParaRPr lang="zh-CN" altLang="en-US" dirty="0"/>
          </a:p>
        </p:txBody>
      </p:sp>
      <p:sp>
        <p:nvSpPr>
          <p:cNvPr id="4" name="AutoShape 2">
            <a:extLst>
              <a:ext uri="{FF2B5EF4-FFF2-40B4-BE49-F238E27FC236}">
                <a16:creationId xmlns:a16="http://schemas.microsoft.com/office/drawing/2014/main" id="{7CEDF001-E30C-AB70-671B-F4799EAE112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0DE2F57E-CBCC-FD74-3183-6FC63FE76BD2}"/>
              </a:ext>
            </a:extLst>
          </p:cNvPr>
          <p:cNvPicPr>
            <a:picLocks noChangeAspect="1"/>
          </p:cNvPicPr>
          <p:nvPr/>
        </p:nvPicPr>
        <p:blipFill>
          <a:blip r:embed="rId3"/>
          <a:stretch>
            <a:fillRect/>
          </a:stretch>
        </p:blipFill>
        <p:spPr>
          <a:xfrm>
            <a:off x="683568" y="1455558"/>
            <a:ext cx="7344816" cy="4421713"/>
          </a:xfrm>
          <a:prstGeom prst="rect">
            <a:avLst/>
          </a:prstGeom>
        </p:spPr>
      </p:pic>
    </p:spTree>
    <p:extLst>
      <p:ext uri="{BB962C8B-B14F-4D97-AF65-F5344CB8AC3E}">
        <p14:creationId xmlns:p14="http://schemas.microsoft.com/office/powerpoint/2010/main" val="69508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5B72FE-1CFA-6D05-B2E8-D4A26B1EDA6E}"/>
              </a:ext>
            </a:extLst>
          </p:cNvPr>
          <p:cNvSpPr>
            <a:spLocks noGrp="1"/>
          </p:cNvSpPr>
          <p:nvPr>
            <p:ph idx="1"/>
          </p:nvPr>
        </p:nvSpPr>
        <p:spPr>
          <a:xfrm>
            <a:off x="421196" y="332656"/>
            <a:ext cx="8229600" cy="5865515"/>
          </a:xfrm>
        </p:spPr>
        <p:txBody>
          <a:bodyPr/>
          <a:lstStyle/>
          <a:p>
            <a:r>
              <a:rPr lang="zh-CN" altLang="en-US" b="1" i="0" dirty="0">
                <a:solidFill>
                  <a:srgbClr val="000000"/>
                </a:solidFill>
                <a:effectLst/>
                <a:latin typeface="arial" panose="020B0604020202020204" pitchFamily="34" charset="0"/>
              </a:rPr>
              <a:t>利用</a:t>
            </a:r>
            <a:r>
              <a:rPr lang="en-US" altLang="zh-CN" b="1" i="0" dirty="0">
                <a:solidFill>
                  <a:srgbClr val="000000"/>
                </a:solidFill>
                <a:effectLst/>
                <a:latin typeface="arial" panose="020B0604020202020204" pitchFamily="34" charset="0"/>
              </a:rPr>
              <a:t>cookie</a:t>
            </a:r>
            <a:r>
              <a:rPr lang="zh-CN" altLang="en-US" b="1" i="0" dirty="0">
                <a:solidFill>
                  <a:srgbClr val="000000"/>
                </a:solidFill>
                <a:effectLst/>
                <a:latin typeface="arial" panose="020B0604020202020204" pitchFamily="34" charset="0"/>
              </a:rPr>
              <a:t>模拟登录</a:t>
            </a:r>
            <a:endParaRPr lang="zh-CN" altLang="en-US" dirty="0"/>
          </a:p>
        </p:txBody>
      </p:sp>
      <p:pic>
        <p:nvPicPr>
          <p:cNvPr id="5" name="图片 4">
            <a:extLst>
              <a:ext uri="{FF2B5EF4-FFF2-40B4-BE49-F238E27FC236}">
                <a16:creationId xmlns:a16="http://schemas.microsoft.com/office/drawing/2014/main" id="{B7F2EB9D-43E6-61E0-6E30-A5ED7CED6CC6}"/>
              </a:ext>
            </a:extLst>
          </p:cNvPr>
          <p:cNvPicPr>
            <a:picLocks noChangeAspect="1"/>
          </p:cNvPicPr>
          <p:nvPr/>
        </p:nvPicPr>
        <p:blipFill>
          <a:blip r:embed="rId2"/>
          <a:stretch>
            <a:fillRect/>
          </a:stretch>
        </p:blipFill>
        <p:spPr>
          <a:xfrm>
            <a:off x="1043608" y="766988"/>
            <a:ext cx="6984776" cy="5876925"/>
          </a:xfrm>
          <a:prstGeom prst="rect">
            <a:avLst/>
          </a:prstGeom>
        </p:spPr>
      </p:pic>
    </p:spTree>
    <p:extLst>
      <p:ext uri="{BB962C8B-B14F-4D97-AF65-F5344CB8AC3E}">
        <p14:creationId xmlns:p14="http://schemas.microsoft.com/office/powerpoint/2010/main" val="2728222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2" algn="ctr" rtl="0">
              <a:spcBef>
                <a:spcPct val="0"/>
              </a:spcBef>
            </a:pPr>
            <a:r>
              <a:rPr lang="zh-CN" altLang="en-US" sz="4000" b="1" dirty="0"/>
              <a:t>分析</a:t>
            </a:r>
            <a:r>
              <a:rPr lang="en-US" sz="4000" b="1" dirty="0"/>
              <a:t>post</a:t>
            </a:r>
            <a:r>
              <a:rPr lang="zh-CN" altLang="en-US" sz="4000" b="1" dirty="0"/>
              <a:t>过程中隐藏的变量名？</a:t>
            </a:r>
            <a:endParaRPr lang="zh-CN" altLang="en-US" sz="4000" dirty="0"/>
          </a:p>
        </p:txBody>
      </p:sp>
      <p:sp>
        <p:nvSpPr>
          <p:cNvPr id="3" name="内容占位符 2"/>
          <p:cNvSpPr>
            <a:spLocks noGrp="1"/>
          </p:cNvSpPr>
          <p:nvPr>
            <p:ph idx="1"/>
          </p:nvPr>
        </p:nvSpPr>
        <p:spPr/>
        <p:txBody>
          <a:bodyPr/>
          <a:lstStyle/>
          <a:p>
            <a:r>
              <a:rPr lang="zh-CN" altLang="en-US" dirty="0"/>
              <a:t>方法</a:t>
            </a:r>
            <a:endParaRPr lang="en-US" altLang="zh-CN" dirty="0"/>
          </a:p>
          <a:p>
            <a:pPr marL="742950" lvl="2" indent="-342900"/>
            <a:r>
              <a:rPr lang="en-US" altLang="zh-CN" b="1" dirty="0"/>
              <a:t> HTTP</a:t>
            </a:r>
            <a:r>
              <a:rPr lang="zh-CN" altLang="en-US" b="1" dirty="0"/>
              <a:t>分析工具</a:t>
            </a:r>
            <a:endParaRPr lang="en-US" altLang="zh-CN" b="1" dirty="0"/>
          </a:p>
          <a:p>
            <a:pPr marL="1200150" lvl="3" indent="-342900"/>
            <a:r>
              <a:rPr lang="en-US" altLang="zh-CN" dirty="0" err="1"/>
              <a:t>HttpFox</a:t>
            </a:r>
            <a:r>
              <a:rPr lang="zh-CN" altLang="en-US" dirty="0"/>
              <a:t>插件</a:t>
            </a:r>
            <a:endParaRPr lang="en-US" altLang="zh-CN" b="1" dirty="0"/>
          </a:p>
          <a:p>
            <a:pPr marL="742950" lvl="2" indent="-342900"/>
            <a:r>
              <a:rPr lang="zh-CN" altLang="en-US" b="1" dirty="0"/>
              <a:t>模拟浏览器</a:t>
            </a:r>
            <a:endParaRPr lang="en-US" altLang="zh-CN" b="1" dirty="0"/>
          </a:p>
          <a:p>
            <a:endParaRPr lang="zh-CN" altLang="en-US" dirty="0"/>
          </a:p>
        </p:txBody>
      </p:sp>
    </p:spTree>
    <p:extLst>
      <p:ext uri="{BB962C8B-B14F-4D97-AF65-F5344CB8AC3E}">
        <p14:creationId xmlns:p14="http://schemas.microsoft.com/office/powerpoint/2010/main" val="129022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五、模拟浏览器进行交互</a:t>
            </a:r>
          </a:p>
        </p:txBody>
      </p:sp>
      <p:sp>
        <p:nvSpPr>
          <p:cNvPr id="3" name="内容占位符 2"/>
          <p:cNvSpPr>
            <a:spLocks noGrp="1"/>
          </p:cNvSpPr>
          <p:nvPr>
            <p:ph idx="1"/>
          </p:nvPr>
        </p:nvSpPr>
        <p:spPr/>
        <p:txBody>
          <a:bodyPr/>
          <a:lstStyle/>
          <a:p>
            <a:r>
              <a:rPr lang="zh-CN" altLang="en-US" dirty="0"/>
              <a:t>交互</a:t>
            </a:r>
            <a:endParaRPr lang="en-US" altLang="zh-CN" dirty="0"/>
          </a:p>
          <a:p>
            <a:pPr lvl="1"/>
            <a:r>
              <a:rPr lang="zh-CN" altLang="en-US" dirty="0"/>
              <a:t>登陆录入：用户名，口令</a:t>
            </a:r>
            <a:endParaRPr lang="en-US" altLang="zh-CN" dirty="0"/>
          </a:p>
          <a:p>
            <a:pPr lvl="1"/>
            <a:r>
              <a:rPr lang="zh-CN" altLang="en-US" dirty="0"/>
              <a:t>键盘动作</a:t>
            </a:r>
            <a:endParaRPr lang="en-US" altLang="zh-CN" dirty="0"/>
          </a:p>
          <a:p>
            <a:pPr lvl="1"/>
            <a:r>
              <a:rPr lang="zh-CN" altLang="en-US" dirty="0"/>
              <a:t>鼠标动作</a:t>
            </a:r>
            <a:endParaRPr lang="en-US" altLang="zh-CN" dirty="0"/>
          </a:p>
          <a:p>
            <a:pPr lvl="1"/>
            <a:r>
              <a:rPr lang="zh-CN" altLang="en-US" dirty="0"/>
              <a:t>网站</a:t>
            </a:r>
            <a:r>
              <a:rPr lang="en-US" altLang="zh-CN" dirty="0"/>
              <a:t>AJAX</a:t>
            </a:r>
            <a:r>
              <a:rPr lang="zh-CN" altLang="en-US" dirty="0"/>
              <a:t>响应</a:t>
            </a:r>
            <a:endParaRPr lang="en-US" altLang="zh-CN" dirty="0"/>
          </a:p>
          <a:p>
            <a:pPr marL="0" indent="0">
              <a:buNone/>
            </a:pP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en-US" altLang="zh-CN" b="1" dirty="0"/>
              <a:t>5.1   </a:t>
            </a:r>
            <a:r>
              <a:rPr lang="zh-CN" altLang="zh-CN" b="1" dirty="0"/>
              <a:t>爬虫神器：</a:t>
            </a:r>
            <a:r>
              <a:rPr lang="en-US" altLang="zh-CN" b="1" dirty="0"/>
              <a:t>selenium</a:t>
            </a:r>
            <a:endParaRPr lang="zh-CN" altLang="zh-CN" dirty="0"/>
          </a:p>
          <a:p>
            <a:r>
              <a:rPr lang="en-US" altLang="zh-CN" b="1" dirty="0"/>
              <a:t>5.2   selenium</a:t>
            </a:r>
            <a:r>
              <a:rPr lang="zh-CN" altLang="en-US" b="1" dirty="0"/>
              <a:t>模拟用户操作</a:t>
            </a:r>
            <a:endParaRPr lang="en-US" altLang="zh-CN" b="1" dirty="0"/>
          </a:p>
          <a:p>
            <a:r>
              <a:rPr lang="en-US" altLang="zh-CN" b="1" dirty="0"/>
              <a:t>5.3   </a:t>
            </a:r>
            <a:r>
              <a:rPr lang="zh-CN" altLang="zh-CN" b="1" dirty="0"/>
              <a:t>模拟</a:t>
            </a:r>
            <a:r>
              <a:rPr lang="en-US" altLang="zh-CN" b="1" dirty="0"/>
              <a:t>AJAX</a:t>
            </a:r>
            <a:r>
              <a:rPr lang="zh-CN" altLang="en-US" b="1" dirty="0"/>
              <a:t>  </a:t>
            </a:r>
            <a:endParaRPr lang="en-US" altLang="zh-CN" b="1" dirty="0"/>
          </a:p>
          <a:p>
            <a:r>
              <a:rPr lang="en-US" altLang="zh-CN" b="1" dirty="0"/>
              <a:t>5.4    </a:t>
            </a:r>
            <a:r>
              <a:rPr lang="zh-CN" altLang="zh-CN" b="1" dirty="0"/>
              <a:t>应用实例</a:t>
            </a:r>
            <a:endParaRPr lang="en-US" altLang="zh-CN" b="1" dirty="0"/>
          </a:p>
          <a:p>
            <a:pPr lvl="1"/>
            <a:r>
              <a:rPr lang="zh-CN" altLang="en-US" dirty="0"/>
              <a:t>懒加载</a:t>
            </a:r>
            <a:endParaRPr lang="en-US" altLang="zh-CN" dirty="0"/>
          </a:p>
          <a:p>
            <a:pPr lvl="1"/>
            <a:r>
              <a:rPr lang="en-US" altLang="zh-CN" dirty="0" err="1"/>
              <a:t>Iframe</a:t>
            </a:r>
            <a:r>
              <a:rPr lang="en-US" altLang="zh-CN" dirty="0"/>
              <a:t> </a:t>
            </a:r>
            <a:r>
              <a:rPr lang="zh-CN" altLang="en-US" dirty="0"/>
              <a:t> </a:t>
            </a:r>
            <a:endParaRPr lang="en-US" altLang="zh-CN" dirty="0"/>
          </a:p>
          <a:p>
            <a:pPr lvl="1"/>
            <a:r>
              <a:rPr lang="zh-CN" altLang="en-US" dirty="0"/>
              <a:t>翻页</a:t>
            </a:r>
            <a:endParaRPr lang="en-US" altLang="zh-CN" b="1" dirty="0"/>
          </a:p>
          <a:p>
            <a:r>
              <a:rPr lang="en-US" altLang="zh-CN" b="1" dirty="0"/>
              <a:t>5.5  </a:t>
            </a:r>
            <a:r>
              <a:rPr lang="en-US" altLang="zh-CN" b="1" i="0" dirty="0">
                <a:solidFill>
                  <a:srgbClr val="121212"/>
                </a:solidFill>
                <a:effectLst/>
                <a:latin typeface="-apple-system"/>
              </a:rPr>
              <a:t>Scrapy +Selenium</a:t>
            </a:r>
            <a:r>
              <a:rPr lang="zh-CN" altLang="en-US" b="1" i="0" dirty="0">
                <a:solidFill>
                  <a:srgbClr val="121212"/>
                </a:solidFill>
                <a:effectLst/>
                <a:latin typeface="-apple-system"/>
              </a:rPr>
              <a:t>整合</a:t>
            </a:r>
          </a:p>
          <a:p>
            <a:endParaRPr lang="en-US" altLang="zh-CN" b="1" dirty="0"/>
          </a:p>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5.1   </a:t>
            </a:r>
            <a:r>
              <a:rPr lang="zh-CN" altLang="zh-CN" b="1" dirty="0"/>
              <a:t>爬虫神器：</a:t>
            </a:r>
            <a:r>
              <a:rPr lang="en-US" altLang="zh-CN" b="1" dirty="0"/>
              <a:t>selenium</a:t>
            </a:r>
            <a:endParaRPr lang="zh-CN" altLang="en-US" dirty="0"/>
          </a:p>
        </p:txBody>
      </p:sp>
      <p:sp>
        <p:nvSpPr>
          <p:cNvPr id="5" name="内容占位符 4"/>
          <p:cNvSpPr>
            <a:spLocks noGrp="1"/>
          </p:cNvSpPr>
          <p:nvPr>
            <p:ph idx="1"/>
          </p:nvPr>
        </p:nvSpPr>
        <p:spPr/>
        <p:txBody>
          <a:bodyPr>
            <a:normAutofit fontScale="92500" lnSpcReduction="10000"/>
          </a:bodyPr>
          <a:lstStyle/>
          <a:p>
            <a:r>
              <a:rPr lang="en-US" b="1" dirty="0"/>
              <a:t>WEB</a:t>
            </a:r>
            <a:r>
              <a:rPr lang="zh-CN" altLang="en-US" b="1" dirty="0"/>
              <a:t>自动化工具</a:t>
            </a:r>
            <a:endParaRPr lang="en-US" altLang="zh-CN" b="1" dirty="0"/>
          </a:p>
          <a:p>
            <a:pPr lvl="1"/>
            <a:r>
              <a:rPr lang="zh-CN" altLang="en-US" dirty="0"/>
              <a:t>用于</a:t>
            </a:r>
            <a:r>
              <a:rPr lang="en-US" altLang="zh-CN" dirty="0"/>
              <a:t>Web</a:t>
            </a:r>
            <a:r>
              <a:rPr lang="zh-CN" altLang="en-US" dirty="0"/>
              <a:t>应用程序测试</a:t>
            </a:r>
            <a:endParaRPr lang="en-US" altLang="zh-CN" dirty="0"/>
          </a:p>
          <a:p>
            <a:pPr lvl="1"/>
            <a:r>
              <a:rPr lang="en-US" altLang="zh-CN" dirty="0"/>
              <a:t>Selenium</a:t>
            </a:r>
            <a:r>
              <a:rPr lang="zh-CN" altLang="en-US" dirty="0"/>
              <a:t>测试直接运行在浏览器中，就像真正的用户在操作一样。</a:t>
            </a:r>
            <a:endParaRPr lang="en-US" altLang="zh-CN" dirty="0"/>
          </a:p>
          <a:p>
            <a:pPr lvl="2"/>
            <a:r>
              <a:rPr lang="zh-CN" altLang="en-US" dirty="0"/>
              <a:t>测试与浏览器的兼容性</a:t>
            </a:r>
            <a:endParaRPr lang="en-US" altLang="zh-CN" dirty="0"/>
          </a:p>
          <a:p>
            <a:pPr lvl="2"/>
            <a:r>
              <a:rPr lang="zh-CN" altLang="en-US" dirty="0"/>
              <a:t>用程序模拟交互，测试</a:t>
            </a:r>
            <a:r>
              <a:rPr lang="en-US" altLang="zh-CN" dirty="0"/>
              <a:t>JS</a:t>
            </a:r>
            <a:r>
              <a:rPr lang="zh-CN" altLang="en-US" dirty="0"/>
              <a:t>代码</a:t>
            </a:r>
            <a:endParaRPr lang="en-US" altLang="zh-CN" dirty="0"/>
          </a:p>
          <a:p>
            <a:pPr lvl="1"/>
            <a:r>
              <a:rPr lang="zh-CN" altLang="en-US" dirty="0">
                <a:hlinkClick r:id="rId2"/>
              </a:rPr>
              <a:t>使用说明 </a:t>
            </a:r>
            <a:r>
              <a:rPr lang="en-US" altLang="zh-CN" dirty="0">
                <a:hlinkClick r:id="rId2"/>
              </a:rPr>
              <a:t>| selenium</a:t>
            </a:r>
            <a:r>
              <a:rPr lang="zh-CN" altLang="en-US" dirty="0">
                <a:hlinkClick r:id="rId2"/>
              </a:rPr>
              <a:t>中文网</a:t>
            </a:r>
            <a:endParaRPr lang="en-US" altLang="zh-CN" dirty="0"/>
          </a:p>
          <a:p>
            <a:pPr lvl="1"/>
            <a:r>
              <a:rPr lang="en-US" altLang="zh-CN" dirty="0">
                <a:hlinkClick r:id="rId3"/>
              </a:rPr>
              <a:t>www.</a:t>
            </a:r>
            <a:r>
              <a:rPr lang="en-US" altLang="zh-CN" b="1" dirty="0">
                <a:hlinkClick r:id="rId3"/>
              </a:rPr>
              <a:t>selenium</a:t>
            </a:r>
            <a:r>
              <a:rPr lang="en-US" altLang="zh-CN" dirty="0">
                <a:hlinkClick r:id="rId3"/>
              </a:rPr>
              <a:t>.org.cn</a:t>
            </a:r>
          </a:p>
          <a:p>
            <a:pPr lvl="1"/>
            <a:r>
              <a:rPr lang="zh-CN" altLang="en-US" dirty="0"/>
              <a:t>免费开源</a:t>
            </a:r>
            <a:endParaRPr lang="en-US" altLang="zh-CN" dirty="0"/>
          </a:p>
          <a:p>
            <a:pPr lvl="1"/>
            <a:r>
              <a:rPr lang="zh-CN" altLang="en-US" dirty="0"/>
              <a:t>支持多语言：</a:t>
            </a:r>
            <a:r>
              <a:rPr lang="en-US" altLang="zh-CN" dirty="0"/>
              <a:t>C</a:t>
            </a:r>
            <a:r>
              <a:rPr lang="zh-CN" altLang="en-US" dirty="0"/>
              <a:t>、 </a:t>
            </a:r>
            <a:r>
              <a:rPr lang="en-US" altLang="zh-CN" dirty="0"/>
              <a:t>java</a:t>
            </a:r>
            <a:r>
              <a:rPr lang="zh-CN" altLang="en-US" dirty="0"/>
              <a:t>、</a:t>
            </a:r>
            <a:r>
              <a:rPr lang="en-US" altLang="zh-CN" dirty="0"/>
              <a:t>ruby</a:t>
            </a:r>
            <a:r>
              <a:rPr lang="zh-CN" altLang="en-US" dirty="0"/>
              <a:t>、</a:t>
            </a:r>
            <a:r>
              <a:rPr lang="en-US" altLang="zh-CN" dirty="0"/>
              <a:t>python</a:t>
            </a:r>
            <a:r>
              <a:rPr lang="zh-CN" altLang="en-US" dirty="0"/>
              <a:t>、</a:t>
            </a:r>
            <a:r>
              <a:rPr lang="en-US" altLang="zh-CN" dirty="0"/>
              <a:t>C#</a:t>
            </a: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下载 </a:t>
            </a:r>
            <a:r>
              <a:rPr lang="en-US" altLang="zh-CN" dirty="0">
                <a:hlinkClick r:id="rId3"/>
              </a:rPr>
              <a:t>https://pypi.org/project/selenium/#files</a:t>
            </a:r>
            <a:endParaRPr lang="en-US" altLang="zh-CN" dirty="0"/>
          </a:p>
          <a:p>
            <a:pPr lvl="1"/>
            <a:r>
              <a:rPr lang="en-US" altLang="zh-CN" dirty="0">
                <a:hlinkClick r:id="rId3"/>
              </a:rPr>
              <a:t>Selenium</a:t>
            </a:r>
            <a:r>
              <a:rPr lang="en-US" altLang="zh-CN" dirty="0"/>
              <a:t>3.141.0</a:t>
            </a:r>
          </a:p>
          <a:p>
            <a:r>
              <a:rPr lang="zh-CN" altLang="en-US" dirty="0"/>
              <a:t>安装步骤：</a:t>
            </a:r>
          </a:p>
          <a:p>
            <a:pPr lvl="1"/>
            <a:r>
              <a:rPr lang="zh-CN" altLang="en-US" dirty="0"/>
              <a:t>安装</a:t>
            </a:r>
            <a:r>
              <a:rPr lang="en-US" dirty="0"/>
              <a:t>selenium</a:t>
            </a:r>
          </a:p>
          <a:p>
            <a:pPr lvl="2"/>
            <a:r>
              <a:rPr lang="en-US" dirty="0"/>
              <a:t>pip install selenium</a:t>
            </a:r>
          </a:p>
          <a:p>
            <a:pPr lvl="1"/>
            <a:r>
              <a:rPr lang="zh-CN" altLang="en-US" dirty="0"/>
              <a:t>安装</a:t>
            </a:r>
            <a:r>
              <a:rPr lang="en-US" dirty="0" err="1"/>
              <a:t>webdriver</a:t>
            </a:r>
            <a:endParaRPr lang="en-US" dirty="0"/>
          </a:p>
          <a:p>
            <a:pPr marL="0" indent="0">
              <a:buNone/>
            </a:pPr>
            <a:endParaRPr lang="zh-CN" altLang="en-US" dirty="0"/>
          </a:p>
        </p:txBody>
      </p:sp>
    </p:spTree>
    <p:extLst>
      <p:ext uri="{BB962C8B-B14F-4D97-AF65-F5344CB8AC3E}">
        <p14:creationId xmlns:p14="http://schemas.microsoft.com/office/powerpoint/2010/main" val="1709875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49C00-3BB6-41DC-8765-11207DE540D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B666A16-7DBC-4CF1-A204-0A9E3C762EA9}"/>
              </a:ext>
            </a:extLst>
          </p:cNvPr>
          <p:cNvSpPr>
            <a:spLocks noGrp="1"/>
          </p:cNvSpPr>
          <p:nvPr>
            <p:ph idx="1"/>
          </p:nvPr>
        </p:nvSpPr>
        <p:spPr/>
        <p:txBody>
          <a:bodyPr>
            <a:normAutofit lnSpcReduction="10000"/>
          </a:bodyPr>
          <a:lstStyle/>
          <a:p>
            <a:r>
              <a:rPr lang="en-US" altLang="zh-CN" dirty="0"/>
              <a:t>Selenium</a:t>
            </a:r>
            <a:r>
              <a:rPr lang="zh-CN" altLang="en-US" dirty="0"/>
              <a:t>测试直接运行在浏览器中，就像真正的用户在操作一样</a:t>
            </a:r>
            <a:endParaRPr lang="en-US" altLang="zh-CN" dirty="0"/>
          </a:p>
          <a:p>
            <a:pPr lvl="1"/>
            <a:r>
              <a:rPr lang="zh-CN" altLang="en-US" dirty="0"/>
              <a:t>各种浏览器</a:t>
            </a:r>
            <a:endParaRPr lang="en-US" altLang="zh-CN" dirty="0"/>
          </a:p>
          <a:p>
            <a:pPr lvl="1"/>
            <a:r>
              <a:rPr lang="zh-CN" altLang="en-US" dirty="0"/>
              <a:t>包括无头浏览器</a:t>
            </a:r>
            <a:endParaRPr lang="en-US" altLang="zh-CN" dirty="0"/>
          </a:p>
          <a:p>
            <a:pPr marL="1257300" lvl="5" indent="-342900"/>
            <a:r>
              <a:rPr lang="zh-CN" altLang="en-US" sz="2800" dirty="0"/>
              <a:t>没有显示界面的浏览器</a:t>
            </a:r>
            <a:endParaRPr lang="en-US" altLang="zh-CN" sz="2800" dirty="0"/>
          </a:p>
          <a:p>
            <a:pPr marL="1257300" lvl="5" indent="-342900"/>
            <a:r>
              <a:rPr lang="zh-CN" altLang="en-US" sz="2800" dirty="0"/>
              <a:t>浏览器该有的功能特性都有。</a:t>
            </a:r>
            <a:endParaRPr lang="en-US" altLang="zh-CN" sz="2800" dirty="0"/>
          </a:p>
          <a:p>
            <a:pPr lvl="2"/>
            <a:r>
              <a:rPr lang="en-US" altLang="zh-CN" dirty="0" err="1"/>
              <a:t>PhantomJS</a:t>
            </a:r>
            <a:r>
              <a:rPr lang="en-US" altLang="zh-CN" dirty="0"/>
              <a:t> </a:t>
            </a:r>
          </a:p>
          <a:p>
            <a:pPr lvl="3"/>
            <a:r>
              <a:rPr lang="en-US" altLang="zh-CN" dirty="0"/>
              <a:t>Phantom </a:t>
            </a:r>
            <a:r>
              <a:rPr lang="zh-CN" altLang="en-US" dirty="0"/>
              <a:t>幽灵 </a:t>
            </a:r>
            <a:r>
              <a:rPr lang="en-US" altLang="zh-CN" dirty="0"/>
              <a:t>[ˈ</a:t>
            </a:r>
            <a:r>
              <a:rPr lang="en-US" altLang="zh-CN" dirty="0" err="1"/>
              <a:t>fæntəm</a:t>
            </a:r>
            <a:r>
              <a:rPr lang="en-US" altLang="zh-CN" dirty="0"/>
              <a:t>]</a:t>
            </a:r>
          </a:p>
          <a:p>
            <a:pPr lvl="3"/>
            <a:r>
              <a:rPr lang="zh-CN" altLang="en-US" dirty="0"/>
              <a:t>一个基于</a:t>
            </a:r>
            <a:r>
              <a:rPr lang="en-US" altLang="zh-CN" dirty="0" err="1"/>
              <a:t>js</a:t>
            </a:r>
            <a:r>
              <a:rPr lang="zh-CN" altLang="en-US" dirty="0"/>
              <a:t>的</a:t>
            </a:r>
            <a:r>
              <a:rPr lang="en-US" altLang="zh-CN" dirty="0" err="1">
                <a:solidFill>
                  <a:srgbClr val="FF0000"/>
                </a:solidFill>
              </a:rPr>
              <a:t>webkit</a:t>
            </a:r>
            <a:r>
              <a:rPr lang="zh-CN" altLang="en-US" dirty="0"/>
              <a:t>内核无头浏览器 </a:t>
            </a:r>
            <a:endParaRPr lang="en-US" altLang="zh-CN" dirty="0"/>
          </a:p>
          <a:p>
            <a:pPr lvl="3"/>
            <a:r>
              <a:rPr lang="zh-CN" altLang="zh-CN" dirty="0"/>
              <a:t>它提供了一系列的</a:t>
            </a:r>
            <a:r>
              <a:rPr lang="en-US" altLang="zh-CN" dirty="0"/>
              <a:t>JavaScript API</a:t>
            </a:r>
          </a:p>
          <a:p>
            <a:endParaRPr lang="zh-CN" altLang="en-US" dirty="0"/>
          </a:p>
        </p:txBody>
      </p:sp>
    </p:spTree>
    <p:extLst>
      <p:ext uri="{BB962C8B-B14F-4D97-AF65-F5344CB8AC3E}">
        <p14:creationId xmlns:p14="http://schemas.microsoft.com/office/powerpoint/2010/main" val="252376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一、</a:t>
            </a:r>
            <a:r>
              <a:rPr lang="en-US" altLang="zh-CN" dirty="0"/>
              <a:t> Robot </a:t>
            </a:r>
            <a:r>
              <a:rPr lang="zh-CN" altLang="en-US" dirty="0"/>
              <a:t>协议</a:t>
            </a:r>
            <a:endParaRPr lang="en-US" altLang="zh-CN" dirty="0"/>
          </a:p>
          <a:p>
            <a:r>
              <a:rPr lang="zh-CN" altLang="en-US" dirty="0"/>
              <a:t>二、</a:t>
            </a:r>
            <a:r>
              <a:rPr lang="en-US" altLang="zh-CN" dirty="0"/>
              <a:t>  User-agent</a:t>
            </a:r>
          </a:p>
          <a:p>
            <a:r>
              <a:rPr lang="zh-CN" altLang="en-US" dirty="0"/>
              <a:t>三、</a:t>
            </a:r>
            <a:r>
              <a:rPr lang="en-US" altLang="zh-CN" dirty="0"/>
              <a:t>  IP</a:t>
            </a:r>
            <a:r>
              <a:rPr lang="zh-CN" altLang="zh-CN" dirty="0"/>
              <a:t>屏蔽</a:t>
            </a:r>
            <a:endParaRPr lang="en-US" altLang="zh-CN" dirty="0"/>
          </a:p>
          <a:p>
            <a:r>
              <a:rPr lang="zh-CN" altLang="en-US" dirty="0"/>
              <a:t>四、  用户登陆</a:t>
            </a:r>
            <a:endParaRPr lang="en-US" altLang="zh-CN" dirty="0"/>
          </a:p>
          <a:p>
            <a:r>
              <a:rPr lang="zh-CN" altLang="en-US" dirty="0"/>
              <a:t>五、模拟浏览器进行交互</a:t>
            </a:r>
            <a:endParaRPr lang="en-US" altLang="zh-CN" dirty="0"/>
          </a:p>
          <a:p>
            <a:r>
              <a:rPr lang="zh-CN" altLang="en-US" dirty="0"/>
              <a:t>六、验证码</a:t>
            </a:r>
            <a:endParaRPr lang="en-US" altLang="zh-CN" dirty="0"/>
          </a:p>
          <a:p>
            <a:endParaRPr lang="en-US" altLang="zh-CN"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dirty="0" err="1"/>
              <a:t>Webdriver</a:t>
            </a:r>
            <a:endParaRPr lang="en-US" dirty="0"/>
          </a:p>
          <a:p>
            <a:pPr lvl="1"/>
            <a:r>
              <a:rPr lang="zh-CN" altLang="en-US" dirty="0"/>
              <a:t>可以认为是浏览器的驱动器，</a:t>
            </a:r>
            <a:endParaRPr lang="en-US" altLang="zh-CN" dirty="0"/>
          </a:p>
          <a:p>
            <a:pPr lvl="1"/>
            <a:r>
              <a:rPr lang="zh-CN" altLang="en-US" dirty="0"/>
              <a:t>要驱动浏览器必须用到</a:t>
            </a:r>
            <a:r>
              <a:rPr lang="en-US" altLang="zh-CN" dirty="0" err="1"/>
              <a:t>webdriver</a:t>
            </a:r>
            <a:r>
              <a:rPr lang="zh-CN" altLang="en-US" dirty="0"/>
              <a:t>，</a:t>
            </a:r>
            <a:endParaRPr lang="en-US" altLang="zh-CN" dirty="0"/>
          </a:p>
          <a:p>
            <a:pPr lvl="1"/>
            <a:r>
              <a:rPr lang="zh-CN" altLang="en-US" dirty="0"/>
              <a:t>支持多种浏览器</a:t>
            </a:r>
            <a:endParaRPr lang="en-US" altLang="zh-CN" dirty="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C3AE6-2EF7-4C78-85DC-1CC57A1FA96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094E5D2-0D9B-46C5-BED4-82DCEC24A022}"/>
              </a:ext>
            </a:extLst>
          </p:cNvPr>
          <p:cNvPicPr>
            <a:picLocks noGrp="1" noChangeAspect="1"/>
          </p:cNvPicPr>
          <p:nvPr>
            <p:ph idx="1"/>
          </p:nvPr>
        </p:nvPicPr>
        <p:blipFill>
          <a:blip r:embed="rId2"/>
          <a:stretch>
            <a:fillRect/>
          </a:stretch>
        </p:blipFill>
        <p:spPr>
          <a:xfrm>
            <a:off x="457200" y="274638"/>
            <a:ext cx="10741881" cy="6308724"/>
          </a:xfrm>
          <a:prstGeom prst="rect">
            <a:avLst/>
          </a:prstGeom>
        </p:spPr>
      </p:pic>
    </p:spTree>
    <p:extLst>
      <p:ext uri="{BB962C8B-B14F-4D97-AF65-F5344CB8AC3E}">
        <p14:creationId xmlns:p14="http://schemas.microsoft.com/office/powerpoint/2010/main" val="428690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1E1AB-F3F8-4668-992B-8603983775D4}"/>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4657FD5D-F284-4D70-8ADD-0A26E51BF750}"/>
              </a:ext>
            </a:extLst>
          </p:cNvPr>
          <p:cNvPicPr>
            <a:picLocks noGrp="1" noChangeAspect="1"/>
          </p:cNvPicPr>
          <p:nvPr>
            <p:ph idx="1"/>
          </p:nvPr>
        </p:nvPicPr>
        <p:blipFill>
          <a:blip r:embed="rId2"/>
          <a:stretch>
            <a:fillRect/>
          </a:stretch>
        </p:blipFill>
        <p:spPr>
          <a:xfrm>
            <a:off x="395536" y="274638"/>
            <a:ext cx="11869175" cy="6970786"/>
          </a:xfrm>
          <a:prstGeom prst="rect">
            <a:avLst/>
          </a:prstGeom>
        </p:spPr>
      </p:pic>
    </p:spTree>
    <p:extLst>
      <p:ext uri="{BB962C8B-B14F-4D97-AF65-F5344CB8AC3E}">
        <p14:creationId xmlns:p14="http://schemas.microsoft.com/office/powerpoint/2010/main" val="1688289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6DEEB-FC74-4D9D-A036-7B4DDD057EE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031D939-2BA7-4407-8835-BBD0FC1E64DB}"/>
              </a:ext>
            </a:extLst>
          </p:cNvPr>
          <p:cNvSpPr>
            <a:spLocks noGrp="1"/>
          </p:cNvSpPr>
          <p:nvPr>
            <p:ph idx="1"/>
          </p:nvPr>
        </p:nvSpPr>
        <p:spPr/>
        <p:txBody>
          <a:bodyPr>
            <a:normAutofit/>
          </a:bodyPr>
          <a:lstStyle/>
          <a:p>
            <a:r>
              <a:rPr lang="zh-CN" altLang="en-US" b="1" dirty="0"/>
              <a:t>爬虫</a:t>
            </a:r>
            <a:r>
              <a:rPr lang="en-US" altLang="zh-CN" b="1" dirty="0" err="1"/>
              <a:t>webdriver</a:t>
            </a:r>
            <a:r>
              <a:rPr lang="zh-CN" altLang="en-US" b="1" dirty="0"/>
              <a:t>教程汇总</a:t>
            </a:r>
            <a:endParaRPr lang="en-US" altLang="zh-CN" b="1" dirty="0"/>
          </a:p>
          <a:p>
            <a:pPr lvl="1"/>
            <a:r>
              <a:rPr lang="zh-CN" altLang="en-US" dirty="0">
                <a:hlinkClick r:id="rId2"/>
              </a:rPr>
              <a:t>爬虫</a:t>
            </a:r>
            <a:r>
              <a:rPr lang="en-US" altLang="zh-CN" dirty="0" err="1">
                <a:hlinkClick r:id="rId2"/>
              </a:rPr>
              <a:t>webdriver</a:t>
            </a:r>
            <a:r>
              <a:rPr lang="zh-CN" altLang="en-US" dirty="0">
                <a:hlinkClick r:id="rId2"/>
              </a:rPr>
              <a:t>教程汇总</a:t>
            </a:r>
            <a:r>
              <a:rPr lang="en-US" altLang="zh-CN" dirty="0">
                <a:hlinkClick r:id="rId2"/>
              </a:rPr>
              <a:t>_</a:t>
            </a:r>
            <a:r>
              <a:rPr lang="zh-CN" altLang="en-US" dirty="0">
                <a:hlinkClick r:id="rId2"/>
              </a:rPr>
              <a:t>笼中小夜莺的博客</a:t>
            </a:r>
            <a:r>
              <a:rPr lang="en-US" altLang="zh-CN" dirty="0">
                <a:hlinkClick r:id="rId2"/>
              </a:rPr>
              <a:t>-CSDN</a:t>
            </a:r>
            <a:r>
              <a:rPr lang="zh-CN" altLang="en-US" dirty="0">
                <a:hlinkClick r:id="rId2"/>
              </a:rPr>
              <a:t>博客</a:t>
            </a:r>
            <a:r>
              <a:rPr lang="en-US" altLang="zh-CN" dirty="0">
                <a:hlinkClick r:id="rId2"/>
              </a:rPr>
              <a:t>_</a:t>
            </a:r>
            <a:r>
              <a:rPr lang="en-US" altLang="zh-CN" dirty="0" err="1">
                <a:hlinkClick r:id="rId2"/>
              </a:rPr>
              <a:t>webdriver</a:t>
            </a:r>
            <a:endParaRPr lang="en-US" altLang="zh-CN" dirty="0"/>
          </a:p>
          <a:p>
            <a:pPr lvl="1"/>
            <a:r>
              <a:rPr lang="zh-CN" altLang="en-US" b="1" dirty="0"/>
              <a:t>安装对应浏览器的</a:t>
            </a:r>
            <a:r>
              <a:rPr lang="en-US" altLang="zh-CN" dirty="0" err="1">
                <a:hlinkClick r:id="rId3"/>
              </a:rPr>
              <a:t>webdriver</a:t>
            </a:r>
            <a:endParaRPr lang="zh-CN" altLang="en-US" b="1" dirty="0"/>
          </a:p>
          <a:p>
            <a:pPr lvl="1"/>
            <a:r>
              <a:rPr lang="zh-CN" altLang="en-US" b="1" dirty="0"/>
              <a:t>配置环境</a:t>
            </a:r>
          </a:p>
          <a:p>
            <a:pPr lvl="2"/>
            <a:r>
              <a:rPr lang="zh-CN" altLang="en-US" dirty="0"/>
              <a:t>找到</a:t>
            </a:r>
            <a:r>
              <a:rPr lang="en-US" altLang="zh-CN" dirty="0"/>
              <a:t>python</a:t>
            </a:r>
            <a:r>
              <a:rPr lang="zh-CN" altLang="en-US" dirty="0"/>
              <a:t>的</a:t>
            </a:r>
            <a:r>
              <a:rPr lang="en-US" altLang="zh-CN" dirty="0"/>
              <a:t>IDLE</a:t>
            </a:r>
            <a:r>
              <a:rPr lang="zh-CN" altLang="en-US" dirty="0"/>
              <a:t>，右键选择打开文件所在目录，将下载好的</a:t>
            </a:r>
            <a:r>
              <a:rPr lang="en-US" altLang="zh-CN" dirty="0"/>
              <a:t>driver</a:t>
            </a:r>
            <a:r>
              <a:rPr lang="zh-CN" altLang="en-US" dirty="0"/>
              <a:t>粘贴到该目录下即可</a:t>
            </a:r>
          </a:p>
          <a:p>
            <a:pPr lvl="1"/>
            <a:endParaRPr lang="zh-CN" altLang="en-US" dirty="0"/>
          </a:p>
        </p:txBody>
      </p:sp>
    </p:spTree>
    <p:extLst>
      <p:ext uri="{BB962C8B-B14F-4D97-AF65-F5344CB8AC3E}">
        <p14:creationId xmlns:p14="http://schemas.microsoft.com/office/powerpoint/2010/main" val="2300047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105070-7387-4967-8E68-BF9C8980E6DB}"/>
              </a:ext>
            </a:extLst>
          </p:cNvPr>
          <p:cNvSpPr>
            <a:spLocks noGrp="1"/>
          </p:cNvSpPr>
          <p:nvPr>
            <p:ph type="title"/>
          </p:nvPr>
        </p:nvSpPr>
        <p:spPr/>
        <p:txBody>
          <a:bodyPr>
            <a:normAutofit/>
          </a:bodyPr>
          <a:lstStyle/>
          <a:p>
            <a:r>
              <a:rPr lang="en-US" altLang="zh-CN" b="1" dirty="0" err="1"/>
              <a:t>webdriver</a:t>
            </a:r>
            <a:r>
              <a:rPr lang="zh-CN" altLang="en-US" b="1" dirty="0"/>
              <a:t>模板</a:t>
            </a:r>
            <a:endParaRPr lang="zh-CN" altLang="en-US" dirty="0"/>
          </a:p>
        </p:txBody>
      </p:sp>
      <p:sp>
        <p:nvSpPr>
          <p:cNvPr id="3" name="内容占位符 2">
            <a:extLst>
              <a:ext uri="{FF2B5EF4-FFF2-40B4-BE49-F238E27FC236}">
                <a16:creationId xmlns:a16="http://schemas.microsoft.com/office/drawing/2014/main" id="{BF407921-89D6-405C-9F3B-E318AAE982DC}"/>
              </a:ext>
            </a:extLst>
          </p:cNvPr>
          <p:cNvSpPr>
            <a:spLocks noGrp="1"/>
          </p:cNvSpPr>
          <p:nvPr>
            <p:ph idx="1"/>
          </p:nvPr>
        </p:nvSpPr>
        <p:spPr/>
        <p:txBody>
          <a:bodyPr>
            <a:normAutofit fontScale="70000" lnSpcReduction="20000"/>
          </a:bodyPr>
          <a:lstStyle/>
          <a:p>
            <a:pPr>
              <a:buNone/>
            </a:pPr>
            <a:r>
              <a:rPr lang="en-US" altLang="zh-CN" dirty="0"/>
              <a:t>	from selenium import </a:t>
            </a:r>
            <a:r>
              <a:rPr lang="en-US" altLang="zh-CN" dirty="0" err="1"/>
              <a:t>webdriver</a:t>
            </a:r>
            <a:r>
              <a:rPr lang="en-US" altLang="zh-CN" dirty="0"/>
              <a:t> </a:t>
            </a:r>
          </a:p>
          <a:p>
            <a:pPr>
              <a:buNone/>
            </a:pPr>
            <a:r>
              <a:rPr lang="en-US" altLang="zh-CN" sz="3100" dirty="0">
                <a:solidFill>
                  <a:schemeClr val="tx2">
                    <a:lumMod val="60000"/>
                    <a:lumOff val="40000"/>
                  </a:schemeClr>
                </a:solidFill>
              </a:rPr>
              <a:t>	#</a:t>
            </a:r>
            <a:r>
              <a:rPr lang="zh-CN" altLang="en-US" sz="3100" dirty="0">
                <a:solidFill>
                  <a:schemeClr val="tx2">
                    <a:lumMod val="60000"/>
                    <a:lumOff val="40000"/>
                  </a:schemeClr>
                </a:solidFill>
              </a:rPr>
              <a:t>填写</a:t>
            </a:r>
            <a:r>
              <a:rPr lang="en-US" altLang="en-US" sz="3100" dirty="0" err="1">
                <a:solidFill>
                  <a:schemeClr val="tx2">
                    <a:lumMod val="60000"/>
                    <a:lumOff val="40000"/>
                  </a:schemeClr>
                </a:solidFill>
              </a:rPr>
              <a:t>webdriver</a:t>
            </a:r>
            <a:r>
              <a:rPr lang="zh-CN" altLang="en-US" sz="3100" dirty="0">
                <a:solidFill>
                  <a:schemeClr val="tx2">
                    <a:lumMod val="60000"/>
                    <a:lumOff val="40000"/>
                  </a:schemeClr>
                </a:solidFill>
              </a:rPr>
              <a:t>的保存目录 </a:t>
            </a:r>
            <a:endParaRPr lang="en-US" altLang="zh-CN" sz="3100" dirty="0">
              <a:solidFill>
                <a:schemeClr val="tx2">
                  <a:lumMod val="60000"/>
                  <a:lumOff val="40000"/>
                </a:schemeClr>
              </a:solidFill>
            </a:endParaRPr>
          </a:p>
          <a:p>
            <a:pPr>
              <a:buNone/>
            </a:pPr>
            <a:r>
              <a:rPr lang="en-US" altLang="en-US" sz="3100" dirty="0">
                <a:solidFill>
                  <a:schemeClr val="tx2">
                    <a:lumMod val="60000"/>
                    <a:lumOff val="40000"/>
                  </a:schemeClr>
                </a:solidFill>
              </a:rPr>
              <a:t>	</a:t>
            </a:r>
            <a:r>
              <a:rPr lang="en-US" altLang="zh-CN" sz="3100" dirty="0">
                <a:solidFill>
                  <a:schemeClr val="tx2">
                    <a:lumMod val="60000"/>
                    <a:lumOff val="40000"/>
                  </a:schemeClr>
                </a:solidFill>
              </a:rPr>
              <a:t>#</a:t>
            </a:r>
            <a:r>
              <a:rPr lang="en-US" altLang="en-US" sz="3100" dirty="0">
                <a:solidFill>
                  <a:schemeClr val="tx2">
                    <a:lumMod val="60000"/>
                    <a:lumOff val="40000"/>
                  </a:schemeClr>
                </a:solidFill>
              </a:rPr>
              <a:t>driver = </a:t>
            </a:r>
            <a:r>
              <a:rPr lang="en-US" altLang="en-US" sz="3100" dirty="0" err="1">
                <a:solidFill>
                  <a:schemeClr val="tx2">
                    <a:lumMod val="60000"/>
                    <a:lumOff val="40000"/>
                  </a:schemeClr>
                </a:solidFill>
              </a:rPr>
              <a:t>webdriver.Chrome</a:t>
            </a:r>
            <a:r>
              <a:rPr lang="en-US" altLang="en-US" sz="3100" dirty="0">
                <a:solidFill>
                  <a:schemeClr val="tx2">
                    <a:lumMod val="60000"/>
                    <a:lumOff val="40000"/>
                  </a:schemeClr>
                </a:solidFill>
              </a:rPr>
              <a:t>('../chromedriver.exe')</a:t>
            </a:r>
            <a:endParaRPr lang="en-US" altLang="zh-CN" dirty="0"/>
          </a:p>
          <a:p>
            <a:pPr>
              <a:buNone/>
            </a:pPr>
            <a:r>
              <a:rPr lang="en-US" altLang="zh-CN" dirty="0"/>
              <a:t>	browser = </a:t>
            </a:r>
            <a:r>
              <a:rPr lang="en-US" altLang="zh-CN" dirty="0" err="1"/>
              <a:t>webdriver.Chrome</a:t>
            </a:r>
            <a:r>
              <a:rPr lang="en-US" altLang="zh-CN" dirty="0"/>
              <a:t>() </a:t>
            </a:r>
          </a:p>
          <a:p>
            <a:pPr>
              <a:buNone/>
            </a:pPr>
            <a:endParaRPr lang="en-US" altLang="zh-CN" dirty="0"/>
          </a:p>
          <a:p>
            <a:pPr>
              <a:buNone/>
            </a:pPr>
            <a:r>
              <a:rPr lang="en-US" altLang="zh-CN" dirty="0"/>
              <a:t>	</a:t>
            </a:r>
            <a:r>
              <a:rPr lang="en-US" altLang="zh-CN" dirty="0">
                <a:solidFill>
                  <a:schemeClr val="tx2">
                    <a:lumMod val="60000"/>
                    <a:lumOff val="40000"/>
                  </a:schemeClr>
                </a:solidFill>
              </a:rPr>
              <a:t>#</a:t>
            </a:r>
            <a:r>
              <a:rPr lang="zh-CN" altLang="en-US" dirty="0">
                <a:solidFill>
                  <a:schemeClr val="tx2">
                    <a:lumMod val="60000"/>
                    <a:lumOff val="40000"/>
                  </a:schemeClr>
                </a:solidFill>
              </a:rPr>
              <a:t>访问页面并获取网页</a:t>
            </a:r>
            <a:r>
              <a:rPr lang="en-US" altLang="zh-CN" dirty="0">
                <a:solidFill>
                  <a:schemeClr val="tx2">
                    <a:lumMod val="60000"/>
                    <a:lumOff val="40000"/>
                  </a:schemeClr>
                </a:solidFill>
              </a:rPr>
              <a:t>html </a:t>
            </a:r>
          </a:p>
          <a:p>
            <a:pPr>
              <a:buNone/>
            </a:pPr>
            <a:r>
              <a:rPr lang="en-US" altLang="zh-CN" dirty="0"/>
              <a:t>	</a:t>
            </a:r>
            <a:r>
              <a:rPr lang="en-US" altLang="zh-CN" dirty="0">
                <a:solidFill>
                  <a:schemeClr val="tx2">
                    <a:lumMod val="60000"/>
                    <a:lumOff val="40000"/>
                  </a:schemeClr>
                </a:solidFill>
              </a:rPr>
              <a:t>#</a:t>
            </a:r>
            <a:r>
              <a:rPr lang="zh-CN" altLang="en-US" dirty="0">
                <a:solidFill>
                  <a:schemeClr val="tx2">
                    <a:lumMod val="60000"/>
                    <a:lumOff val="40000"/>
                  </a:schemeClr>
                </a:solidFill>
              </a:rPr>
              <a:t>记得写完整的</a:t>
            </a:r>
            <a:r>
              <a:rPr lang="en-US" altLang="zh-CN" dirty="0" err="1">
                <a:solidFill>
                  <a:schemeClr val="tx2">
                    <a:lumMod val="60000"/>
                    <a:lumOff val="40000"/>
                  </a:schemeClr>
                </a:solidFill>
              </a:rPr>
              <a:t>url</a:t>
            </a:r>
            <a:r>
              <a:rPr lang="en-US" altLang="zh-CN" dirty="0">
                <a:solidFill>
                  <a:schemeClr val="tx2">
                    <a:lumMod val="60000"/>
                    <a:lumOff val="40000"/>
                  </a:schemeClr>
                </a:solidFill>
              </a:rPr>
              <a:t> </a:t>
            </a:r>
            <a:r>
              <a:rPr lang="zh-CN" altLang="en-US" dirty="0">
                <a:solidFill>
                  <a:schemeClr val="tx2">
                    <a:lumMod val="60000"/>
                    <a:lumOff val="40000"/>
                  </a:schemeClr>
                </a:solidFill>
              </a:rPr>
              <a:t>包括</a:t>
            </a:r>
            <a:r>
              <a:rPr lang="en-US" altLang="zh-CN" dirty="0">
                <a:solidFill>
                  <a:schemeClr val="tx2">
                    <a:lumMod val="60000"/>
                    <a:lumOff val="40000"/>
                  </a:schemeClr>
                </a:solidFill>
              </a:rPr>
              <a:t>http</a:t>
            </a:r>
            <a:r>
              <a:rPr lang="zh-CN" altLang="en-US" dirty="0">
                <a:solidFill>
                  <a:schemeClr val="tx2">
                    <a:lumMod val="60000"/>
                    <a:lumOff val="40000"/>
                  </a:schemeClr>
                </a:solidFill>
              </a:rPr>
              <a:t>和</a:t>
            </a:r>
            <a:r>
              <a:rPr lang="en-US" altLang="zh-CN" dirty="0">
                <a:solidFill>
                  <a:schemeClr val="tx2">
                    <a:lumMod val="60000"/>
                    <a:lumOff val="40000"/>
                  </a:schemeClr>
                </a:solidFill>
              </a:rPr>
              <a:t>https</a:t>
            </a:r>
          </a:p>
          <a:p>
            <a:pPr>
              <a:buNone/>
            </a:pPr>
            <a:r>
              <a:rPr lang="en-US" altLang="zh-CN" dirty="0"/>
              <a:t>	</a:t>
            </a:r>
            <a:r>
              <a:rPr lang="en-US" altLang="zh-CN" dirty="0" err="1"/>
              <a:t>browser.get</a:t>
            </a:r>
            <a:r>
              <a:rPr lang="en-US" altLang="zh-CN" dirty="0"/>
              <a:t>('https://www.taobao.com') </a:t>
            </a:r>
          </a:p>
          <a:p>
            <a:pPr>
              <a:buNone/>
            </a:pPr>
            <a:endParaRPr lang="en-US" altLang="zh-CN" dirty="0"/>
          </a:p>
          <a:p>
            <a:pPr>
              <a:buNone/>
            </a:pPr>
            <a:r>
              <a:rPr lang="en-US" altLang="zh-CN" dirty="0"/>
              <a:t>	print(</a:t>
            </a:r>
            <a:r>
              <a:rPr lang="en-US" altLang="zh-CN" dirty="0" err="1"/>
              <a:t>browser.page_source</a:t>
            </a:r>
            <a:r>
              <a:rPr lang="en-US" altLang="zh-CN" dirty="0"/>
              <a:t>)</a:t>
            </a:r>
          </a:p>
          <a:p>
            <a:pPr>
              <a:buNone/>
            </a:pPr>
            <a:r>
              <a:rPr lang="en-US" altLang="zh-CN" dirty="0"/>
              <a:t>	</a:t>
            </a:r>
            <a:r>
              <a:rPr lang="en-US" altLang="zh-CN" dirty="0">
                <a:solidFill>
                  <a:schemeClr val="tx2">
                    <a:lumMod val="60000"/>
                    <a:lumOff val="40000"/>
                  </a:schemeClr>
                </a:solidFill>
              </a:rPr>
              <a:t>#</a:t>
            </a:r>
            <a:r>
              <a:rPr lang="en-US" altLang="zh-CN" dirty="0" err="1">
                <a:solidFill>
                  <a:schemeClr val="tx2">
                    <a:lumMod val="60000"/>
                    <a:lumOff val="40000"/>
                  </a:schemeClr>
                </a:solidFill>
              </a:rPr>
              <a:t>browser.page_source</a:t>
            </a:r>
            <a:r>
              <a:rPr lang="zh-CN" altLang="en-US" dirty="0">
                <a:solidFill>
                  <a:schemeClr val="tx2">
                    <a:lumMod val="60000"/>
                    <a:lumOff val="40000"/>
                  </a:schemeClr>
                </a:solidFill>
              </a:rPr>
              <a:t>是获取网页的全部</a:t>
            </a:r>
            <a:r>
              <a:rPr lang="en-US" altLang="zh-CN" dirty="0">
                <a:solidFill>
                  <a:schemeClr val="tx2">
                    <a:lumMod val="60000"/>
                    <a:lumOff val="40000"/>
                  </a:schemeClr>
                </a:solidFill>
              </a:rPr>
              <a:t>html </a:t>
            </a:r>
          </a:p>
          <a:p>
            <a:pPr>
              <a:buNone/>
            </a:pPr>
            <a:endParaRPr lang="en-US" altLang="zh-CN" dirty="0">
              <a:solidFill>
                <a:schemeClr val="tx2">
                  <a:lumMod val="60000"/>
                  <a:lumOff val="40000"/>
                </a:schemeClr>
              </a:solidFill>
            </a:endParaRPr>
          </a:p>
          <a:p>
            <a:pPr>
              <a:buNone/>
            </a:pPr>
            <a:r>
              <a:rPr lang="en-US" altLang="zh-CN" dirty="0">
                <a:solidFill>
                  <a:schemeClr val="tx2">
                    <a:lumMod val="60000"/>
                    <a:lumOff val="40000"/>
                  </a:schemeClr>
                </a:solidFill>
              </a:rPr>
              <a:t>	</a:t>
            </a:r>
            <a:r>
              <a:rPr lang="en-US" altLang="zh-CN" dirty="0" err="1"/>
              <a:t>browser.close</a:t>
            </a:r>
            <a:r>
              <a:rPr lang="en-US" altLang="zh-CN" dirty="0"/>
              <a:t>() </a:t>
            </a:r>
            <a:endParaRPr lang="zh-CN" altLang="en-US" dirty="0"/>
          </a:p>
          <a:p>
            <a:pPr marL="0" indent="0">
              <a:buNone/>
            </a:pPr>
            <a:endParaRPr lang="zh-CN" altLang="en-US" dirty="0"/>
          </a:p>
        </p:txBody>
      </p:sp>
    </p:spTree>
    <p:extLst>
      <p:ext uri="{BB962C8B-B14F-4D97-AF65-F5344CB8AC3E}">
        <p14:creationId xmlns:p14="http://schemas.microsoft.com/office/powerpoint/2010/main" val="3626316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33132-DB48-43C3-A503-B9ED6D32850C}"/>
              </a:ext>
            </a:extLst>
          </p:cNvPr>
          <p:cNvSpPr>
            <a:spLocks noGrp="1"/>
          </p:cNvSpPr>
          <p:nvPr>
            <p:ph type="title"/>
          </p:nvPr>
        </p:nvSpPr>
        <p:spPr/>
        <p:txBody>
          <a:bodyPr>
            <a:normAutofit/>
          </a:bodyPr>
          <a:lstStyle/>
          <a:p>
            <a:r>
              <a:rPr lang="en-US" altLang="zh-CN" b="1" dirty="0"/>
              <a:t>5.2  selenium</a:t>
            </a:r>
            <a:r>
              <a:rPr lang="zh-CN" altLang="en-US" b="1" dirty="0"/>
              <a:t>模拟用户操作</a:t>
            </a:r>
            <a:endParaRPr lang="zh-CN" altLang="en-US" dirty="0"/>
          </a:p>
        </p:txBody>
      </p:sp>
      <p:sp>
        <p:nvSpPr>
          <p:cNvPr id="3" name="内容占位符 2">
            <a:extLst>
              <a:ext uri="{FF2B5EF4-FFF2-40B4-BE49-F238E27FC236}">
                <a16:creationId xmlns:a16="http://schemas.microsoft.com/office/drawing/2014/main" id="{B3FB8BAA-A4E2-4453-9701-DEF223DE36D5}"/>
              </a:ext>
            </a:extLst>
          </p:cNvPr>
          <p:cNvSpPr>
            <a:spLocks noGrp="1"/>
          </p:cNvSpPr>
          <p:nvPr>
            <p:ph idx="1"/>
          </p:nvPr>
        </p:nvSpPr>
        <p:spPr/>
        <p:txBody>
          <a:bodyPr>
            <a:normAutofit fontScale="70000" lnSpcReduction="20000"/>
          </a:bodyPr>
          <a:lstStyle/>
          <a:p>
            <a:r>
              <a:rPr lang="zh-CN" altLang="en-US" b="1" dirty="0"/>
              <a:t>查找元素</a:t>
            </a:r>
            <a:endParaRPr lang="en-US" altLang="zh-CN" dirty="0"/>
          </a:p>
          <a:p>
            <a:r>
              <a:rPr lang="en-US" altLang="zh-CN" dirty="0" err="1"/>
              <a:t>Browser.find_element_by_name</a:t>
            </a:r>
            <a:br>
              <a:rPr lang="en-US" altLang="zh-CN" dirty="0"/>
            </a:br>
            <a:r>
              <a:rPr lang="en-US" altLang="zh-CN" dirty="0"/>
              <a:t>		</a:t>
            </a:r>
            <a:r>
              <a:rPr lang="en-US" altLang="zh-CN" dirty="0" err="1"/>
              <a:t>find_element_by_id</a:t>
            </a:r>
            <a:br>
              <a:rPr lang="en-US" altLang="zh-CN" dirty="0"/>
            </a:br>
            <a:r>
              <a:rPr lang="en-US" altLang="zh-CN" dirty="0"/>
              <a:t>		</a:t>
            </a:r>
            <a:r>
              <a:rPr lang="en-US" altLang="zh-CN" dirty="0" err="1"/>
              <a:t>find_element_by_xpath</a:t>
            </a:r>
            <a:br>
              <a:rPr lang="en-US" altLang="zh-CN" dirty="0"/>
            </a:br>
            <a:r>
              <a:rPr lang="en-US" altLang="zh-CN" dirty="0"/>
              <a:t>		</a:t>
            </a:r>
            <a:r>
              <a:rPr lang="en-US" altLang="zh-CN" dirty="0" err="1"/>
              <a:t>find_element_by_link_text</a:t>
            </a:r>
            <a:br>
              <a:rPr lang="en-US" altLang="zh-CN" dirty="0"/>
            </a:br>
            <a:r>
              <a:rPr lang="en-US" altLang="zh-CN" dirty="0"/>
              <a:t>		</a:t>
            </a:r>
            <a:r>
              <a:rPr lang="en-US" altLang="zh-CN" dirty="0" err="1"/>
              <a:t>find_element_by_partial_link_text</a:t>
            </a:r>
            <a:br>
              <a:rPr lang="en-US" altLang="zh-CN" dirty="0"/>
            </a:br>
            <a:r>
              <a:rPr lang="en-US" altLang="zh-CN" dirty="0"/>
              <a:t>		</a:t>
            </a:r>
            <a:r>
              <a:rPr lang="en-US" altLang="zh-CN" dirty="0" err="1"/>
              <a:t>find_element_by_tag_name</a:t>
            </a:r>
            <a:br>
              <a:rPr lang="en-US" altLang="zh-CN" dirty="0"/>
            </a:br>
            <a:r>
              <a:rPr lang="en-US" altLang="zh-CN" dirty="0"/>
              <a:t>		</a:t>
            </a:r>
            <a:r>
              <a:rPr lang="en-US" altLang="zh-CN" dirty="0" err="1"/>
              <a:t>find_element_by_class_name</a:t>
            </a:r>
            <a:br>
              <a:rPr lang="en-US" altLang="zh-CN" dirty="0"/>
            </a:br>
            <a:r>
              <a:rPr lang="en-US" altLang="zh-CN" dirty="0"/>
              <a:t>		</a:t>
            </a:r>
            <a:r>
              <a:rPr lang="en-US" altLang="zh-CN" dirty="0" err="1"/>
              <a:t>find_element_by_css_selector</a:t>
            </a:r>
            <a:endParaRPr lang="en-US" altLang="zh-CN" dirty="0"/>
          </a:p>
          <a:p>
            <a:r>
              <a:rPr lang="zh-CN" altLang="en-US" dirty="0"/>
              <a:t>通用方法</a:t>
            </a:r>
            <a:endParaRPr lang="en-US" altLang="zh-CN" dirty="0"/>
          </a:p>
          <a:p>
            <a:pPr lvl="1">
              <a:buNone/>
            </a:pPr>
            <a:r>
              <a:rPr lang="en-US" altLang="zh-CN" dirty="0" err="1"/>
              <a:t>browser.find_element</a:t>
            </a:r>
            <a:r>
              <a:rPr lang="en-US" altLang="zh-CN" dirty="0"/>
              <a:t>(</a:t>
            </a:r>
            <a:r>
              <a:rPr lang="en-US" altLang="zh-CN" dirty="0" err="1"/>
              <a:t>By.ID,"q</a:t>
            </a:r>
            <a:r>
              <a:rPr lang="en-US" altLang="zh-CN" dirty="0"/>
              <a:t>")</a:t>
            </a:r>
          </a:p>
          <a:p>
            <a:pPr lvl="1">
              <a:buNone/>
            </a:pPr>
            <a:r>
              <a:rPr lang="en-US" altLang="zh-CN" dirty="0"/>
              <a:t>By.ID</a:t>
            </a:r>
            <a:r>
              <a:rPr lang="zh-CN" altLang="en-US" dirty="0"/>
              <a:t>中的</a:t>
            </a:r>
            <a:r>
              <a:rPr lang="en-US" altLang="zh-CN" dirty="0"/>
              <a:t>ID</a:t>
            </a:r>
            <a:r>
              <a:rPr lang="zh-CN" altLang="en-US" dirty="0"/>
              <a:t>可以替换为其他几个</a:t>
            </a:r>
            <a:endParaRPr lang="en-US" altLang="zh-CN" dirty="0"/>
          </a:p>
          <a:p>
            <a:pPr lvl="1">
              <a:buNone/>
            </a:pPr>
            <a:endParaRPr lang="en-US" altLang="zh-CN" dirty="0"/>
          </a:p>
          <a:p>
            <a:pPr lvl="1">
              <a:buNone/>
            </a:pPr>
            <a:r>
              <a:rPr lang="zh-CN" altLang="en-US" dirty="0"/>
              <a:t>需要导入</a:t>
            </a:r>
            <a:r>
              <a:rPr lang="en-US" altLang="zh-CN" dirty="0"/>
              <a:t>By</a:t>
            </a:r>
            <a:r>
              <a:rPr lang="zh-CN" altLang="en-US" dirty="0"/>
              <a:t>模块</a:t>
            </a:r>
            <a:endParaRPr lang="en-US" altLang="zh-CN" dirty="0"/>
          </a:p>
          <a:p>
            <a:pPr lvl="1">
              <a:buNone/>
            </a:pPr>
            <a:r>
              <a:rPr lang="en-US" altLang="zh-CN" dirty="0"/>
              <a:t>from selenium.webdriver.common.by import By</a:t>
            </a:r>
          </a:p>
          <a:p>
            <a:endParaRPr lang="zh-CN" altLang="en-US" dirty="0"/>
          </a:p>
        </p:txBody>
      </p:sp>
    </p:spTree>
    <p:extLst>
      <p:ext uri="{BB962C8B-B14F-4D97-AF65-F5344CB8AC3E}">
        <p14:creationId xmlns:p14="http://schemas.microsoft.com/office/powerpoint/2010/main" val="928181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元素交互操作</a:t>
            </a:r>
            <a:endParaRPr lang="zh-CN" altLang="en-US" dirty="0"/>
          </a:p>
        </p:txBody>
      </p:sp>
      <p:sp>
        <p:nvSpPr>
          <p:cNvPr id="3" name="内容占位符 2"/>
          <p:cNvSpPr>
            <a:spLocks noGrp="1"/>
          </p:cNvSpPr>
          <p:nvPr>
            <p:ph idx="1"/>
          </p:nvPr>
        </p:nvSpPr>
        <p:spPr/>
        <p:txBody>
          <a:bodyPr>
            <a:normAutofit fontScale="62500" lnSpcReduction="20000"/>
          </a:bodyPr>
          <a:lstStyle/>
          <a:p>
            <a:pPr>
              <a:buNone/>
            </a:pPr>
            <a:r>
              <a:rPr lang="en-US" dirty="0"/>
              <a:t>from </a:t>
            </a:r>
            <a:r>
              <a:rPr lang="en-US" dirty="0" err="1"/>
              <a:t>selenium.webdriver.common.keys</a:t>
            </a:r>
            <a:r>
              <a:rPr lang="en-US" dirty="0"/>
              <a:t> import Keys             </a:t>
            </a:r>
            <a:r>
              <a:rPr lang="en-US" altLang="zh-CN" dirty="0"/>
              <a:t># </a:t>
            </a:r>
            <a:r>
              <a:rPr lang="zh-CN" altLang="en-US" dirty="0"/>
              <a:t>键盘按键操作</a:t>
            </a:r>
            <a:endParaRPr lang="en-US" dirty="0"/>
          </a:p>
          <a:p>
            <a:pPr>
              <a:buNone/>
            </a:pPr>
            <a:r>
              <a:rPr lang="en-US" dirty="0"/>
              <a:t>import time</a:t>
            </a:r>
          </a:p>
          <a:p>
            <a:endParaRPr lang="en-US" dirty="0"/>
          </a:p>
          <a:p>
            <a:pPr>
              <a:buNone/>
            </a:pPr>
            <a:r>
              <a:rPr lang="en-US" dirty="0" err="1"/>
              <a:t>input_str</a:t>
            </a:r>
            <a:r>
              <a:rPr lang="en-US" dirty="0"/>
              <a:t> = </a:t>
            </a:r>
            <a:r>
              <a:rPr lang="en-US" dirty="0" err="1"/>
              <a:t>browser.find_element_by_id</a:t>
            </a:r>
            <a:r>
              <a:rPr lang="en-US" dirty="0"/>
              <a:t>(“</a:t>
            </a:r>
            <a:r>
              <a:rPr lang="en-US" dirty="0" err="1"/>
              <a:t>kw</a:t>
            </a:r>
            <a:r>
              <a:rPr lang="en-US" dirty="0"/>
              <a:t>”)                               #</a:t>
            </a:r>
            <a:r>
              <a:rPr lang="zh-CN" altLang="en-US" dirty="0"/>
              <a:t>元素</a:t>
            </a:r>
            <a:endParaRPr lang="en-US" dirty="0"/>
          </a:p>
          <a:p>
            <a:pPr>
              <a:buNone/>
            </a:pPr>
            <a:r>
              <a:rPr lang="en-US" dirty="0" err="1"/>
              <a:t>input_str.</a:t>
            </a:r>
            <a:r>
              <a:rPr lang="en-US" dirty="0" err="1">
                <a:solidFill>
                  <a:srgbClr val="FF0000"/>
                </a:solidFill>
              </a:rPr>
              <a:t>send_keys</a:t>
            </a:r>
            <a:r>
              <a:rPr lang="en-US" dirty="0"/>
              <a:t>(“</a:t>
            </a:r>
            <a:r>
              <a:rPr lang="en-US" dirty="0" err="1"/>
              <a:t>ipad</a:t>
            </a:r>
            <a:r>
              <a:rPr lang="en-US" dirty="0"/>
              <a:t>”)                                                                 </a:t>
            </a:r>
            <a:r>
              <a:rPr lang="en-US" altLang="zh-CN" dirty="0"/>
              <a:t>#</a:t>
            </a:r>
            <a:r>
              <a:rPr lang="zh-CN" altLang="en-US" dirty="0"/>
              <a:t>输入</a:t>
            </a:r>
            <a:endParaRPr lang="en-US" dirty="0"/>
          </a:p>
          <a:p>
            <a:pPr>
              <a:buNone/>
            </a:pPr>
            <a:r>
              <a:rPr lang="en-US" dirty="0" err="1"/>
              <a:t>time.sleep</a:t>
            </a:r>
            <a:r>
              <a:rPr lang="en-US" dirty="0"/>
              <a:t>(1)</a:t>
            </a:r>
          </a:p>
          <a:p>
            <a:pPr>
              <a:buNone/>
            </a:pPr>
            <a:r>
              <a:rPr lang="en-US" dirty="0" err="1"/>
              <a:t>input_str.</a:t>
            </a:r>
            <a:r>
              <a:rPr lang="en-US" dirty="0" err="1">
                <a:solidFill>
                  <a:srgbClr val="FF0000"/>
                </a:solidFill>
              </a:rPr>
              <a:t>clear</a:t>
            </a:r>
            <a:r>
              <a:rPr lang="en-US" dirty="0"/>
              <a:t>()                                                                                      </a:t>
            </a:r>
            <a:r>
              <a:rPr lang="en-US" altLang="zh-CN" dirty="0"/>
              <a:t>#</a:t>
            </a:r>
            <a:r>
              <a:rPr lang="zh-CN" altLang="en-US" dirty="0"/>
              <a:t>清空</a:t>
            </a:r>
            <a:endParaRPr lang="en-US" dirty="0"/>
          </a:p>
          <a:p>
            <a:pPr>
              <a:buNone/>
            </a:pPr>
            <a:r>
              <a:rPr lang="en-US" dirty="0" err="1"/>
              <a:t>input_str.send_keys</a:t>
            </a:r>
            <a:r>
              <a:rPr lang="en-US" dirty="0"/>
              <a:t>("</a:t>
            </a:r>
            <a:r>
              <a:rPr lang="en-US" dirty="0" err="1"/>
              <a:t>Macbook</a:t>
            </a:r>
            <a:r>
              <a:rPr lang="en-US" dirty="0"/>
              <a:t> pro")</a:t>
            </a:r>
          </a:p>
          <a:p>
            <a:pPr>
              <a:buNone/>
            </a:pPr>
            <a:endParaRPr lang="en-US" dirty="0"/>
          </a:p>
          <a:p>
            <a:pPr>
              <a:buNone/>
            </a:pPr>
            <a:r>
              <a:rPr lang="en-US" dirty="0"/>
              <a:t>button = </a:t>
            </a:r>
            <a:r>
              <a:rPr lang="en-US" dirty="0" err="1"/>
              <a:t>browser.find_element_by_css_selector</a:t>
            </a:r>
            <a:r>
              <a:rPr lang="en-US" dirty="0"/>
              <a:t>(‘#</a:t>
            </a:r>
            <a:r>
              <a:rPr lang="en-US" dirty="0" err="1"/>
              <a:t>su</a:t>
            </a:r>
            <a:r>
              <a:rPr lang="en-US" dirty="0"/>
              <a:t>’) </a:t>
            </a:r>
          </a:p>
          <a:p>
            <a:pPr>
              <a:buNone/>
            </a:pPr>
            <a:r>
              <a:rPr lang="en-US" dirty="0" err="1"/>
              <a:t>button.</a:t>
            </a:r>
            <a:r>
              <a:rPr lang="en-US" dirty="0" err="1">
                <a:solidFill>
                  <a:srgbClr val="FF0000"/>
                </a:solidFill>
              </a:rPr>
              <a:t>click</a:t>
            </a:r>
            <a:r>
              <a:rPr lang="en-US" dirty="0">
                <a:solidFill>
                  <a:srgbClr val="FF0000"/>
                </a:solidFill>
              </a:rPr>
              <a:t>()                                                                                           </a:t>
            </a:r>
            <a:r>
              <a:rPr lang="en-US" dirty="0"/>
              <a:t>#</a:t>
            </a:r>
            <a:r>
              <a:rPr lang="zh-CN" altLang="en-US" dirty="0"/>
              <a:t>点击按钮</a:t>
            </a:r>
            <a:endParaRPr lang="en-US" dirty="0"/>
          </a:p>
          <a:p>
            <a:pPr>
              <a:buNone/>
            </a:pPr>
            <a:r>
              <a:rPr lang="en-US" dirty="0"/>
              <a:t># </a:t>
            </a:r>
            <a:r>
              <a:rPr lang="zh-CN" altLang="en-US" dirty="0"/>
              <a:t>使用</a:t>
            </a:r>
            <a:r>
              <a:rPr lang="en-US" dirty="0" err="1"/>
              <a:t>button.click</a:t>
            </a:r>
            <a:r>
              <a:rPr lang="en-US" dirty="0"/>
              <a:t>()</a:t>
            </a:r>
            <a:r>
              <a:rPr lang="zh-CN" altLang="en-US" dirty="0"/>
              <a:t>无效，改用</a:t>
            </a:r>
            <a:r>
              <a:rPr lang="en-US" altLang="zh-CN" dirty="0"/>
              <a:t>.</a:t>
            </a:r>
            <a:r>
              <a:rPr lang="en-US" dirty="0" err="1"/>
              <a:t>send_keys</a:t>
            </a:r>
            <a:r>
              <a:rPr lang="en-US" dirty="0"/>
              <a:t>(</a:t>
            </a:r>
            <a:r>
              <a:rPr lang="en-US" dirty="0" err="1"/>
              <a:t>Keys.ENTER</a:t>
            </a:r>
            <a:r>
              <a:rPr lang="en-US" dirty="0"/>
              <a:t>)</a:t>
            </a:r>
          </a:p>
          <a:p>
            <a:pPr>
              <a:buNone/>
            </a:pPr>
            <a:r>
              <a:rPr lang="en-US" dirty="0" err="1"/>
              <a:t>time.sleep</a:t>
            </a:r>
            <a:r>
              <a:rPr lang="en-US" dirty="0"/>
              <a:t>(3)</a:t>
            </a:r>
          </a:p>
          <a:p>
            <a:pPr>
              <a:buNone/>
            </a:pPr>
            <a:r>
              <a:rPr lang="en-US" dirty="0" err="1"/>
              <a:t>browser.close</a:t>
            </a:r>
            <a:r>
              <a:rPr lang="en-US" dirty="0"/>
              <a:t>()</a:t>
            </a:r>
          </a:p>
          <a:p>
            <a:pPr>
              <a:buNone/>
            </a:pP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2D5C-FB50-4EE2-A546-BC7277A362ED}"/>
              </a:ext>
            </a:extLst>
          </p:cNvPr>
          <p:cNvSpPr>
            <a:spLocks noGrp="1"/>
          </p:cNvSpPr>
          <p:nvPr>
            <p:ph type="title"/>
          </p:nvPr>
        </p:nvSpPr>
        <p:spPr/>
        <p:txBody>
          <a:bodyPr/>
          <a:lstStyle/>
          <a:p>
            <a:r>
              <a:rPr lang="zh-CN" altLang="en-US" dirty="0"/>
              <a:t>模拟登录</a:t>
            </a:r>
          </a:p>
        </p:txBody>
      </p:sp>
      <p:sp>
        <p:nvSpPr>
          <p:cNvPr id="3" name="内容占位符 2">
            <a:extLst>
              <a:ext uri="{FF2B5EF4-FFF2-40B4-BE49-F238E27FC236}">
                <a16:creationId xmlns:a16="http://schemas.microsoft.com/office/drawing/2014/main" id="{DAA1B51D-B273-475C-B855-8B3EE0CBEE16}"/>
              </a:ext>
            </a:extLst>
          </p:cNvPr>
          <p:cNvSpPr>
            <a:spLocks noGrp="1"/>
          </p:cNvSpPr>
          <p:nvPr>
            <p:ph idx="1"/>
          </p:nvPr>
        </p:nvSpPr>
        <p:spPr/>
        <p:txBody>
          <a:bodyPr/>
          <a:lstStyle/>
          <a:p>
            <a:r>
              <a:rPr lang="zh-CN" altLang="en-US" dirty="0"/>
              <a:t>查找元素</a:t>
            </a:r>
            <a:endParaRPr lang="en-US" altLang="zh-CN" dirty="0"/>
          </a:p>
          <a:p>
            <a:r>
              <a:rPr lang="zh-CN" altLang="en-US" dirty="0"/>
              <a:t>模拟键盘录入</a:t>
            </a:r>
            <a:endParaRPr lang="en-US" altLang="zh-CN" dirty="0"/>
          </a:p>
          <a:p>
            <a:r>
              <a:rPr lang="zh-CN" altLang="en-US" dirty="0"/>
              <a:t>模拟鼠标点击</a:t>
            </a:r>
            <a:endParaRPr lang="en-US" altLang="zh-CN" dirty="0"/>
          </a:p>
          <a:p>
            <a:r>
              <a:rPr lang="zh-CN" altLang="en-US" dirty="0"/>
              <a:t>强制等待。使用</a:t>
            </a:r>
            <a:r>
              <a:rPr lang="en-US" altLang="zh-CN" dirty="0" err="1"/>
              <a:t>time.sleep</a:t>
            </a:r>
            <a:r>
              <a:rPr lang="en-US" altLang="zh-CN" dirty="0"/>
              <a:t>()</a:t>
            </a:r>
          </a:p>
          <a:p>
            <a:pPr lvl="1"/>
            <a:r>
              <a:rPr lang="zh-CN" altLang="en-US" dirty="0"/>
              <a:t>等待</a:t>
            </a:r>
            <a:r>
              <a:rPr lang="en-US" altLang="zh-CN" dirty="0"/>
              <a:t>cookie</a:t>
            </a:r>
            <a:r>
              <a:rPr lang="zh-CN" altLang="en-US" dirty="0"/>
              <a:t>到来</a:t>
            </a:r>
            <a:endParaRPr lang="en-US" altLang="zh-CN" dirty="0"/>
          </a:p>
          <a:p>
            <a:endParaRPr lang="en-US" altLang="zh-CN" dirty="0"/>
          </a:p>
          <a:p>
            <a:endParaRPr lang="en-US" altLang="zh-CN" dirty="0"/>
          </a:p>
          <a:p>
            <a:endParaRPr lang="en-US" altLang="zh-CN" dirty="0"/>
          </a:p>
          <a:p>
            <a:endParaRPr lang="zh-CN" altLang="en-US" dirty="0"/>
          </a:p>
        </p:txBody>
      </p:sp>
      <p:pic>
        <p:nvPicPr>
          <p:cNvPr id="4" name="Picture 2">
            <a:extLst>
              <a:ext uri="{FF2B5EF4-FFF2-40B4-BE49-F238E27FC236}">
                <a16:creationId xmlns:a16="http://schemas.microsoft.com/office/drawing/2014/main" id="{5DF66B27-489B-46EF-9443-2515CA3F88BF}"/>
              </a:ext>
            </a:extLst>
          </p:cNvPr>
          <p:cNvPicPr>
            <a:picLocks noChangeAspect="1" noChangeArrowheads="1"/>
          </p:cNvPicPr>
          <p:nvPr/>
        </p:nvPicPr>
        <p:blipFill>
          <a:blip r:embed="rId2"/>
          <a:srcRect/>
          <a:stretch>
            <a:fillRect/>
          </a:stretch>
        </p:blipFill>
        <p:spPr bwMode="auto">
          <a:xfrm>
            <a:off x="4355975" y="1576117"/>
            <a:ext cx="3320777" cy="1708867"/>
          </a:xfrm>
          <a:prstGeom prst="rect">
            <a:avLst/>
          </a:prstGeom>
          <a:noFill/>
          <a:ln w="9525">
            <a:noFill/>
            <a:miter lim="800000"/>
            <a:headEnd/>
            <a:tailEnd/>
          </a:ln>
          <a:effectLst/>
        </p:spPr>
      </p:pic>
    </p:spTree>
    <p:extLst>
      <p:ext uri="{BB962C8B-B14F-4D97-AF65-F5344CB8AC3E}">
        <p14:creationId xmlns:p14="http://schemas.microsoft.com/office/powerpoint/2010/main" val="1396722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AD5E5-78EE-49BF-A71F-3254AA072681}"/>
              </a:ext>
            </a:extLst>
          </p:cNvPr>
          <p:cNvSpPr>
            <a:spLocks noGrp="1"/>
          </p:cNvSpPr>
          <p:nvPr>
            <p:ph type="title"/>
          </p:nvPr>
        </p:nvSpPr>
        <p:spPr/>
        <p:txBody>
          <a:bodyPr/>
          <a:lstStyle/>
          <a:p>
            <a:r>
              <a:rPr lang="en-US" altLang="zh-CN" dirty="0"/>
              <a:t>WebDriver</a:t>
            </a:r>
            <a:r>
              <a:rPr lang="zh-CN" altLang="en-US" dirty="0"/>
              <a:t>操作</a:t>
            </a:r>
            <a:r>
              <a:rPr lang="en-US" altLang="zh-CN" dirty="0"/>
              <a:t>cookie</a:t>
            </a:r>
            <a:r>
              <a:rPr lang="zh-CN" altLang="en-US" dirty="0"/>
              <a:t>的方法</a:t>
            </a:r>
          </a:p>
        </p:txBody>
      </p:sp>
      <p:sp>
        <p:nvSpPr>
          <p:cNvPr id="3" name="内容占位符 2">
            <a:extLst>
              <a:ext uri="{FF2B5EF4-FFF2-40B4-BE49-F238E27FC236}">
                <a16:creationId xmlns:a16="http://schemas.microsoft.com/office/drawing/2014/main" id="{9B4DDACD-9A44-4A84-AC7B-540FD0285E1B}"/>
              </a:ext>
            </a:extLst>
          </p:cNvPr>
          <p:cNvSpPr>
            <a:spLocks noGrp="1"/>
          </p:cNvSpPr>
          <p:nvPr>
            <p:ph idx="1"/>
          </p:nvPr>
        </p:nvSpPr>
        <p:spPr/>
        <p:txBody>
          <a:bodyPr>
            <a:normAutofit fontScale="77500" lnSpcReduction="20000"/>
          </a:bodyPr>
          <a:lstStyle/>
          <a:p>
            <a:pPr>
              <a:lnSpc>
                <a:spcPct val="120000"/>
              </a:lnSpc>
            </a:pPr>
            <a:r>
              <a:rPr lang="en-US" altLang="zh-CN" dirty="0" err="1"/>
              <a:t>get_cookies</a:t>
            </a:r>
            <a:r>
              <a:rPr lang="en-US" altLang="zh-CN" dirty="0"/>
              <a:t>()</a:t>
            </a:r>
            <a:r>
              <a:rPr lang="zh-CN" altLang="en-US" dirty="0"/>
              <a:t>： 获得所有</a:t>
            </a:r>
            <a:r>
              <a:rPr lang="en-US" altLang="zh-CN" dirty="0"/>
              <a:t>cookie</a:t>
            </a:r>
            <a:r>
              <a:rPr lang="zh-CN" altLang="en-US" dirty="0"/>
              <a:t>信息。</a:t>
            </a:r>
            <a:endParaRPr lang="en-US" altLang="zh-CN" dirty="0"/>
          </a:p>
          <a:p>
            <a:pPr>
              <a:lnSpc>
                <a:spcPct val="120000"/>
              </a:lnSpc>
            </a:pPr>
            <a:r>
              <a:rPr lang="en-US" altLang="zh-CN" dirty="0" err="1"/>
              <a:t>get_cookie</a:t>
            </a:r>
            <a:r>
              <a:rPr lang="en-US" altLang="zh-CN" dirty="0"/>
              <a:t>(name)</a:t>
            </a:r>
            <a:r>
              <a:rPr lang="zh-CN" altLang="en-US" dirty="0"/>
              <a:t>： 返回字典的</a:t>
            </a:r>
            <a:r>
              <a:rPr lang="en-US" altLang="zh-CN" dirty="0"/>
              <a:t>key</a:t>
            </a:r>
            <a:r>
              <a:rPr lang="zh-CN" altLang="en-US" dirty="0"/>
              <a:t>为“</a:t>
            </a:r>
            <a:r>
              <a:rPr lang="en-US" altLang="zh-CN" dirty="0"/>
              <a:t>name”</a:t>
            </a:r>
            <a:r>
              <a:rPr lang="zh-CN" altLang="en-US" dirty="0"/>
              <a:t>的</a:t>
            </a:r>
            <a:r>
              <a:rPr lang="en-US" altLang="zh-CN" dirty="0"/>
              <a:t>cookie</a:t>
            </a:r>
            <a:r>
              <a:rPr lang="zh-CN" altLang="en-US" dirty="0"/>
              <a:t>信息。</a:t>
            </a:r>
            <a:endParaRPr lang="en-US" altLang="zh-CN" dirty="0"/>
          </a:p>
          <a:p>
            <a:pPr>
              <a:lnSpc>
                <a:spcPct val="120000"/>
              </a:lnSpc>
            </a:pPr>
            <a:r>
              <a:rPr lang="en-US" altLang="zh-CN" dirty="0" err="1"/>
              <a:t>add_cookie</a:t>
            </a:r>
            <a:r>
              <a:rPr lang="en-US" altLang="zh-CN" dirty="0"/>
              <a:t>(</a:t>
            </a:r>
            <a:r>
              <a:rPr lang="en-US" altLang="zh-CN" dirty="0" err="1"/>
              <a:t>cookie_dict</a:t>
            </a:r>
            <a:r>
              <a:rPr lang="en-US" altLang="zh-CN" dirty="0"/>
              <a:t>) </a:t>
            </a:r>
            <a:r>
              <a:rPr lang="zh-CN" altLang="en-US" dirty="0"/>
              <a:t>： 添加</a:t>
            </a:r>
            <a:r>
              <a:rPr lang="en-US" altLang="zh-CN" dirty="0"/>
              <a:t>cookie</a:t>
            </a:r>
            <a:r>
              <a:rPr lang="zh-CN" altLang="en-US" dirty="0"/>
              <a:t>。</a:t>
            </a:r>
            <a:endParaRPr lang="en-US" altLang="zh-CN" dirty="0"/>
          </a:p>
          <a:p>
            <a:pPr lvl="1">
              <a:lnSpc>
                <a:spcPct val="120000"/>
              </a:lnSpc>
            </a:pPr>
            <a:r>
              <a:rPr lang="zh-CN" altLang="en-US" dirty="0"/>
              <a:t>“</a:t>
            </a:r>
            <a:r>
              <a:rPr lang="en-US" altLang="zh-CN" dirty="0" err="1"/>
              <a:t>cookie_dict</a:t>
            </a:r>
            <a:r>
              <a:rPr lang="en-US" altLang="zh-CN" dirty="0"/>
              <a:t>”</a:t>
            </a:r>
            <a:r>
              <a:rPr lang="zh-CN" altLang="en-US" dirty="0"/>
              <a:t>指字典对象，必须有</a:t>
            </a:r>
            <a:r>
              <a:rPr lang="en-US" altLang="zh-CN" dirty="0"/>
              <a:t>name </a:t>
            </a:r>
            <a:r>
              <a:rPr lang="zh-CN" altLang="en-US" dirty="0"/>
              <a:t>和</a:t>
            </a:r>
            <a:r>
              <a:rPr lang="en-US" altLang="zh-CN" dirty="0"/>
              <a:t>value </a:t>
            </a:r>
            <a:r>
              <a:rPr lang="zh-CN" altLang="en-US" dirty="0"/>
              <a:t>值。</a:t>
            </a:r>
            <a:endParaRPr lang="en-US" altLang="zh-CN" dirty="0"/>
          </a:p>
          <a:p>
            <a:pPr>
              <a:lnSpc>
                <a:spcPct val="120000"/>
              </a:lnSpc>
            </a:pPr>
            <a:r>
              <a:rPr lang="en-US" altLang="zh-CN" dirty="0" err="1"/>
              <a:t>delete_cookie</a:t>
            </a:r>
            <a:r>
              <a:rPr lang="en-US" altLang="zh-CN" dirty="0"/>
              <a:t>(</a:t>
            </a:r>
            <a:r>
              <a:rPr lang="en-US" altLang="zh-CN" dirty="0" err="1"/>
              <a:t>name,optionsString</a:t>
            </a:r>
            <a:r>
              <a:rPr lang="en-US" altLang="zh-CN" dirty="0"/>
              <a:t>)</a:t>
            </a:r>
            <a:r>
              <a:rPr lang="zh-CN" altLang="en-US" dirty="0"/>
              <a:t>：删除</a:t>
            </a:r>
            <a:r>
              <a:rPr lang="en-US" altLang="zh-CN" dirty="0"/>
              <a:t>cookie</a:t>
            </a:r>
            <a:r>
              <a:rPr lang="zh-CN" altLang="en-US" dirty="0"/>
              <a:t>信息。</a:t>
            </a:r>
            <a:endParaRPr lang="en-US" altLang="zh-CN" dirty="0"/>
          </a:p>
          <a:p>
            <a:pPr lvl="1">
              <a:lnSpc>
                <a:spcPct val="120000"/>
              </a:lnSpc>
            </a:pPr>
            <a:r>
              <a:rPr lang="zh-CN" altLang="en-US" dirty="0"/>
              <a:t>“</a:t>
            </a:r>
            <a:r>
              <a:rPr lang="en-US" altLang="zh-CN" dirty="0"/>
              <a:t>name”</a:t>
            </a:r>
            <a:r>
              <a:rPr lang="zh-CN" altLang="en-US" dirty="0"/>
              <a:t>是要删除的</a:t>
            </a:r>
            <a:r>
              <a:rPr lang="en-US" altLang="zh-CN" dirty="0"/>
              <a:t>cookie</a:t>
            </a:r>
            <a:r>
              <a:rPr lang="zh-CN" altLang="en-US" dirty="0"/>
              <a:t>的名称，</a:t>
            </a:r>
            <a:endParaRPr lang="en-US" altLang="zh-CN" dirty="0"/>
          </a:p>
          <a:p>
            <a:pPr lvl="1">
              <a:lnSpc>
                <a:spcPct val="120000"/>
              </a:lnSpc>
            </a:pPr>
            <a:r>
              <a:rPr lang="zh-CN" altLang="en-US" dirty="0"/>
              <a:t>“</a:t>
            </a:r>
            <a:r>
              <a:rPr lang="en-US" altLang="zh-CN" dirty="0" err="1"/>
              <a:t>optionsString</a:t>
            </a:r>
            <a:r>
              <a:rPr lang="en-US" altLang="zh-CN" dirty="0"/>
              <a:t>”</a:t>
            </a:r>
            <a:r>
              <a:rPr lang="zh-CN" altLang="en-US" dirty="0"/>
              <a:t>是该</a:t>
            </a:r>
            <a:r>
              <a:rPr lang="en-US" altLang="zh-CN" dirty="0"/>
              <a:t>cookie</a:t>
            </a:r>
            <a:r>
              <a:rPr lang="zh-CN" altLang="en-US" dirty="0"/>
              <a:t>的选项，</a:t>
            </a:r>
            <a:endParaRPr lang="en-US" altLang="zh-CN" dirty="0"/>
          </a:p>
          <a:p>
            <a:pPr lvl="2">
              <a:lnSpc>
                <a:spcPct val="120000"/>
              </a:lnSpc>
            </a:pPr>
            <a:r>
              <a:rPr lang="zh-CN" altLang="en-US" dirty="0"/>
              <a:t>目前支持的选项包括“路径”，“域”。</a:t>
            </a:r>
            <a:endParaRPr lang="en-US" altLang="zh-CN" dirty="0"/>
          </a:p>
          <a:p>
            <a:pPr>
              <a:lnSpc>
                <a:spcPct val="120000"/>
              </a:lnSpc>
            </a:pPr>
            <a:r>
              <a:rPr lang="en-US" altLang="zh-CN" dirty="0" err="1"/>
              <a:t>delete_all_cookies</a:t>
            </a:r>
            <a:r>
              <a:rPr lang="en-US" altLang="zh-CN" dirty="0"/>
              <a:t>()</a:t>
            </a:r>
            <a:r>
              <a:rPr lang="zh-CN" altLang="en-US" dirty="0"/>
              <a:t>： 删除所有</a:t>
            </a:r>
            <a:r>
              <a:rPr lang="en-US" altLang="zh-CN" dirty="0"/>
              <a:t>cookie</a:t>
            </a:r>
            <a:r>
              <a:rPr lang="zh-CN" altLang="en-US" dirty="0"/>
              <a:t>信息。</a:t>
            </a:r>
            <a:endParaRPr lang="en-US" altLang="zh-CN" dirty="0"/>
          </a:p>
        </p:txBody>
      </p:sp>
    </p:spTree>
    <p:extLst>
      <p:ext uri="{BB962C8B-B14F-4D97-AF65-F5344CB8AC3E}">
        <p14:creationId xmlns:p14="http://schemas.microsoft.com/office/powerpoint/2010/main" val="2929128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50CA7-F631-437E-804C-9AFAF03E24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6D71B42-4285-4798-ACB2-B1C6587B6A11}"/>
              </a:ext>
            </a:extLst>
          </p:cNvPr>
          <p:cNvSpPr>
            <a:spLocks noGrp="1"/>
          </p:cNvSpPr>
          <p:nvPr>
            <p:ph idx="1"/>
          </p:nvPr>
        </p:nvSpPr>
        <p:spPr/>
        <p:txBody>
          <a:bodyPr/>
          <a:lstStyle/>
          <a:p>
            <a:pPr marL="0" indent="0">
              <a:buNone/>
            </a:pPr>
            <a:r>
              <a:rPr lang="en-US" altLang="zh-CN" sz="2000" dirty="0"/>
              <a:t>from selenium import </a:t>
            </a:r>
            <a:r>
              <a:rPr lang="en-US" altLang="zh-CN" sz="2000" dirty="0" err="1"/>
              <a:t>webdriver</a:t>
            </a:r>
            <a:endParaRPr lang="en-US" altLang="zh-CN" sz="2000" dirty="0"/>
          </a:p>
          <a:p>
            <a:pPr marL="0" indent="0">
              <a:buNone/>
            </a:pPr>
            <a:r>
              <a:rPr lang="en-US" altLang="zh-CN" sz="2000" dirty="0"/>
              <a:t>driver = </a:t>
            </a:r>
            <a:r>
              <a:rPr lang="en-US" altLang="zh-CN" sz="2000" dirty="0" err="1"/>
              <a:t>webdriver.Chrome</a:t>
            </a:r>
            <a:r>
              <a:rPr lang="en-US" altLang="zh-CN" sz="2000" dirty="0"/>
              <a:t>()</a:t>
            </a:r>
          </a:p>
          <a:p>
            <a:pPr marL="0" indent="0">
              <a:buNone/>
            </a:pPr>
            <a:r>
              <a:rPr lang="en-US" altLang="zh-CN" sz="2000" dirty="0" err="1"/>
              <a:t>driver.get</a:t>
            </a:r>
            <a:r>
              <a:rPr lang="en-US" altLang="zh-CN" sz="2000" dirty="0"/>
              <a:t>("https://www.baidu.com/")</a:t>
            </a:r>
          </a:p>
          <a:p>
            <a:pPr marL="0" indent="0">
              <a:buNone/>
            </a:pPr>
            <a:r>
              <a:rPr lang="en-US" altLang="zh-CN" sz="2000" dirty="0"/>
              <a:t>cookie = </a:t>
            </a:r>
            <a:r>
              <a:rPr lang="en-US" altLang="zh-CN" sz="2000" dirty="0" err="1"/>
              <a:t>driver.get_cookies</a:t>
            </a:r>
            <a:r>
              <a:rPr lang="en-US" altLang="zh-CN" sz="2000" dirty="0"/>
              <a:t>()</a:t>
            </a:r>
          </a:p>
          <a:p>
            <a:pPr marL="0" indent="0">
              <a:buNone/>
            </a:pPr>
            <a:r>
              <a:rPr lang="en-US" altLang="zh-CN" sz="2000" dirty="0"/>
              <a:t>print(cookie)</a:t>
            </a:r>
          </a:p>
          <a:p>
            <a:pPr marL="0" indent="0">
              <a:buNone/>
            </a:pPr>
            <a:endParaRPr lang="zh-CN" altLang="en-US" dirty="0"/>
          </a:p>
        </p:txBody>
      </p:sp>
      <p:graphicFrame>
        <p:nvGraphicFramePr>
          <p:cNvPr id="4" name="对象 3">
            <a:extLst>
              <a:ext uri="{FF2B5EF4-FFF2-40B4-BE49-F238E27FC236}">
                <a16:creationId xmlns:a16="http://schemas.microsoft.com/office/drawing/2014/main" id="{49F9DB5C-D9A9-4AF5-93DE-36458D7C7DEC}"/>
              </a:ext>
            </a:extLst>
          </p:cNvPr>
          <p:cNvGraphicFramePr>
            <a:graphicFrameLocks noChangeAspect="1"/>
          </p:cNvGraphicFramePr>
          <p:nvPr/>
        </p:nvGraphicFramePr>
        <p:xfrm>
          <a:off x="179512" y="3464202"/>
          <a:ext cx="8712968" cy="2989134"/>
        </p:xfrm>
        <a:graphic>
          <a:graphicData uri="http://schemas.openxmlformats.org/presentationml/2006/ole">
            <mc:AlternateContent xmlns:mc="http://schemas.openxmlformats.org/markup-compatibility/2006">
              <mc:Choice xmlns:v="urn:schemas-microsoft-com:vml" Requires="v">
                <p:oleObj name="BMP 图像" r:id="rId2" imgW="11439360" imgH="2933640" progId="Paint.Picture">
                  <p:embed/>
                </p:oleObj>
              </mc:Choice>
              <mc:Fallback>
                <p:oleObj name="BMP 图像" r:id="rId2" imgW="11439360" imgH="2933640" progId="Paint.Picture">
                  <p:embed/>
                  <p:pic>
                    <p:nvPicPr>
                      <p:cNvPr id="4" name="对象 3">
                        <a:extLst>
                          <a:ext uri="{FF2B5EF4-FFF2-40B4-BE49-F238E27FC236}">
                            <a16:creationId xmlns:a16="http://schemas.microsoft.com/office/drawing/2014/main" id="{49F9DB5C-D9A9-4AF5-93DE-36458D7C7DEC}"/>
                          </a:ext>
                        </a:extLst>
                      </p:cNvPr>
                      <p:cNvPicPr/>
                      <p:nvPr/>
                    </p:nvPicPr>
                    <p:blipFill>
                      <a:blip r:embed="rId3"/>
                      <a:stretch>
                        <a:fillRect/>
                      </a:stretch>
                    </p:blipFill>
                    <p:spPr>
                      <a:xfrm>
                        <a:off x="179512" y="3464202"/>
                        <a:ext cx="8712968" cy="2989134"/>
                      </a:xfrm>
                      <a:prstGeom prst="rect">
                        <a:avLst/>
                      </a:prstGeom>
                    </p:spPr>
                  </p:pic>
                </p:oleObj>
              </mc:Fallback>
            </mc:AlternateContent>
          </a:graphicData>
        </a:graphic>
      </p:graphicFrame>
    </p:spTree>
    <p:extLst>
      <p:ext uri="{BB962C8B-B14F-4D97-AF65-F5344CB8AC3E}">
        <p14:creationId xmlns:p14="http://schemas.microsoft.com/office/powerpoint/2010/main" val="482636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b="1" dirty="0"/>
              <a:t>一、</a:t>
            </a:r>
            <a:r>
              <a:rPr lang="en-US" altLang="zh-CN" b="1" dirty="0"/>
              <a:t> </a:t>
            </a:r>
            <a:r>
              <a:rPr lang="en-US" altLang="zh-CN" dirty="0"/>
              <a:t>Robot </a:t>
            </a:r>
            <a:r>
              <a:rPr lang="zh-CN" altLang="en-US" dirty="0"/>
              <a:t>协议</a:t>
            </a:r>
          </a:p>
        </p:txBody>
      </p:sp>
      <p:sp>
        <p:nvSpPr>
          <p:cNvPr id="3" name="内容占位符 2"/>
          <p:cNvSpPr>
            <a:spLocks noGrp="1"/>
          </p:cNvSpPr>
          <p:nvPr>
            <p:ph idx="1"/>
          </p:nvPr>
        </p:nvSpPr>
        <p:spPr>
          <a:xfrm>
            <a:off x="500034" y="1857364"/>
            <a:ext cx="8229600" cy="4525963"/>
          </a:xfrm>
        </p:spPr>
        <p:txBody>
          <a:bodyPr>
            <a:normAutofit lnSpcReduction="10000"/>
          </a:bodyPr>
          <a:lstStyle/>
          <a:p>
            <a:pPr marL="342900" lvl="1" indent="-342900">
              <a:buFont typeface="Arial" pitchFamily="34" charset="0"/>
              <a:buChar char="•"/>
            </a:pPr>
            <a:r>
              <a:rPr lang="zh-CN" altLang="en-US" dirty="0"/>
              <a:t>也称为爬虫协议、机器人协议等</a:t>
            </a:r>
            <a:endParaRPr lang="en-US" altLang="zh-CN" dirty="0"/>
          </a:p>
          <a:p>
            <a:pPr marL="342900" lvl="1" indent="-342900">
              <a:buFont typeface="Arial" pitchFamily="34" charset="0"/>
              <a:buChar char="•"/>
            </a:pPr>
            <a:r>
              <a:rPr lang="zh-CN" altLang="en-US" dirty="0"/>
              <a:t>全称是“网络爬虫排除标准”（</a:t>
            </a:r>
            <a:r>
              <a:rPr lang="en-US" altLang="zh-CN" dirty="0"/>
              <a:t>Robots Exclusion Protocol</a:t>
            </a:r>
            <a:r>
              <a:rPr lang="zh-CN" altLang="en-US" dirty="0"/>
              <a:t>）</a:t>
            </a:r>
            <a:endParaRPr lang="en-US" altLang="zh-CN" dirty="0"/>
          </a:p>
          <a:p>
            <a:pPr marL="342900" lvl="1" indent="-342900">
              <a:buFont typeface="Arial" pitchFamily="34" charset="0"/>
              <a:buChar char="•"/>
            </a:pPr>
            <a:r>
              <a:rPr lang="zh-CN" altLang="en-US" dirty="0"/>
              <a:t>网站通过</a:t>
            </a:r>
            <a:r>
              <a:rPr lang="en-US" altLang="zh-CN" dirty="0"/>
              <a:t>Robots</a:t>
            </a:r>
            <a:r>
              <a:rPr lang="zh-CN" altLang="en-US" dirty="0"/>
              <a:t>协议告诉搜索引擎哪些页面可以抓取，哪些页面不能抓取。</a:t>
            </a:r>
            <a:endParaRPr lang="en-US" altLang="zh-CN" dirty="0"/>
          </a:p>
          <a:p>
            <a:pPr marL="342900" lvl="1" indent="-342900">
              <a:buFont typeface="Arial" pitchFamily="34" charset="0"/>
              <a:buChar char="•"/>
            </a:pPr>
            <a:r>
              <a:rPr lang="en-US" altLang="zh-CN" dirty="0"/>
              <a:t>robots.txt</a:t>
            </a:r>
            <a:r>
              <a:rPr lang="zh-CN" altLang="en-US" dirty="0"/>
              <a:t>文件是一个文本文件</a:t>
            </a:r>
            <a:endParaRPr lang="en-US" altLang="zh-CN" dirty="0"/>
          </a:p>
          <a:p>
            <a:pPr algn="just"/>
            <a:r>
              <a:rPr lang="en-US" altLang="zh-CN" sz="2800" b="1" dirty="0">
                <a:solidFill>
                  <a:srgbClr val="FF0000"/>
                </a:solidFill>
              </a:rPr>
              <a:t>Robots.txt </a:t>
            </a:r>
            <a:r>
              <a:rPr lang="zh-CN" altLang="en-US" sz="2800" dirty="0">
                <a:solidFill>
                  <a:srgbClr val="FF0000"/>
                </a:solidFill>
              </a:rPr>
              <a:t>源于</a:t>
            </a:r>
            <a:r>
              <a:rPr lang="en-US" altLang="zh-CN" sz="2800" dirty="0">
                <a:solidFill>
                  <a:srgbClr val="FF0000"/>
                </a:solidFill>
              </a:rPr>
              <a:t>1994</a:t>
            </a:r>
            <a:r>
              <a:rPr lang="zh-CN" altLang="en-US" sz="2800" dirty="0">
                <a:solidFill>
                  <a:srgbClr val="FF0000"/>
                </a:solidFill>
              </a:rPr>
              <a:t>年的协议，对爬取过程进行限制</a:t>
            </a:r>
            <a:endParaRPr lang="en-US" altLang="zh-CN" sz="2800" dirty="0">
              <a:solidFill>
                <a:srgbClr val="FF0000"/>
              </a:solidFill>
            </a:endParaRPr>
          </a:p>
          <a:p>
            <a:pPr lvl="1" algn="just"/>
            <a:r>
              <a:rPr lang="zh-CN" altLang="en-US" sz="2400" dirty="0">
                <a:solidFill>
                  <a:srgbClr val="FF0000"/>
                </a:solidFill>
              </a:rPr>
              <a:t>关于</a:t>
            </a:r>
            <a:r>
              <a:rPr lang="en-US" altLang="zh-CN" sz="2400" dirty="0">
                <a:solidFill>
                  <a:srgbClr val="FF0000"/>
                </a:solidFill>
              </a:rPr>
              <a:t>Robots.txt</a:t>
            </a:r>
            <a:r>
              <a:rPr lang="zh-CN" altLang="en-US" sz="2400" dirty="0">
                <a:solidFill>
                  <a:srgbClr val="FF0000"/>
                </a:solidFill>
              </a:rPr>
              <a:t>的说明</a:t>
            </a:r>
            <a:endParaRPr lang="en-US" altLang="zh-CN" sz="2400" dirty="0">
              <a:solidFill>
                <a:srgbClr val="FF0000"/>
              </a:solidFill>
            </a:endParaRPr>
          </a:p>
          <a:p>
            <a:pPr lvl="2" algn="just"/>
            <a:r>
              <a:rPr lang="en-US" altLang="zh-CN" sz="2000" dirty="0">
                <a:solidFill>
                  <a:srgbClr val="FF0000"/>
                </a:solidFill>
              </a:rPr>
              <a:t>http://www.robotstxt.org/orig.html</a:t>
            </a:r>
            <a:endParaRPr lang="en-US" altLang="zh-CN" dirty="0"/>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6" y="142852"/>
            <a:ext cx="3762375" cy="175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47500" lnSpcReduction="20000"/>
          </a:bodyPr>
          <a:lstStyle/>
          <a:p>
            <a:pPr>
              <a:buNone/>
            </a:pPr>
            <a:r>
              <a:rPr lang="en-US" altLang="zh-CN" dirty="0"/>
              <a:t>def </a:t>
            </a:r>
            <a:r>
              <a:rPr lang="en-US" altLang="zh-CN" dirty="0" err="1"/>
              <a:t>getTaobaoCookies</a:t>
            </a:r>
            <a:r>
              <a:rPr lang="en-US" altLang="zh-CN" dirty="0"/>
              <a:t>():</a:t>
            </a:r>
          </a:p>
          <a:p>
            <a:pPr>
              <a:buNone/>
            </a:pPr>
            <a:r>
              <a:rPr lang="en-US" altLang="zh-CN" dirty="0"/>
              <a:t>    # get login </a:t>
            </a:r>
            <a:r>
              <a:rPr lang="en-US" altLang="zh-CN" dirty="0" err="1"/>
              <a:t>taobao</a:t>
            </a:r>
            <a:r>
              <a:rPr lang="en-US" altLang="zh-CN" dirty="0"/>
              <a:t> cookies</a:t>
            </a:r>
          </a:p>
          <a:p>
            <a:pPr>
              <a:buNone/>
            </a:pPr>
            <a:r>
              <a:rPr lang="en-US" altLang="zh-CN" dirty="0"/>
              <a:t>    </a:t>
            </a:r>
            <a:r>
              <a:rPr lang="en-US" altLang="zh-CN" dirty="0" err="1"/>
              <a:t>url</a:t>
            </a:r>
            <a:r>
              <a:rPr lang="en-US" altLang="zh-CN" dirty="0"/>
              <a:t> = "https://www.taobao.com/"</a:t>
            </a:r>
          </a:p>
          <a:p>
            <a:pPr>
              <a:buNone/>
            </a:pPr>
            <a:r>
              <a:rPr lang="en-US" altLang="zh-CN" dirty="0"/>
              <a:t>    </a:t>
            </a:r>
            <a:r>
              <a:rPr lang="en-US" altLang="zh-CN" dirty="0" err="1"/>
              <a:t>brower.get</a:t>
            </a:r>
            <a:r>
              <a:rPr lang="en-US" altLang="zh-CN" dirty="0"/>
              <a:t>("https://login.taobao.com/member/login.jhtml")</a:t>
            </a:r>
          </a:p>
          <a:p>
            <a:pPr>
              <a:buNone/>
            </a:pPr>
            <a:r>
              <a:rPr lang="en-US" altLang="zh-CN" dirty="0"/>
              <a:t>    </a:t>
            </a:r>
          </a:p>
          <a:p>
            <a:pPr>
              <a:buNone/>
            </a:pPr>
            <a:r>
              <a:rPr lang="en-US" altLang="zh-CN" dirty="0"/>
              <a:t>   while True:</a:t>
            </a:r>
          </a:p>
          <a:p>
            <a:pPr>
              <a:buNone/>
            </a:pPr>
            <a:r>
              <a:rPr lang="en-US" altLang="zh-CN" dirty="0"/>
              <a:t>        print("Please login in taobao.com!")</a:t>
            </a:r>
          </a:p>
          <a:p>
            <a:pPr>
              <a:buNone/>
            </a:pPr>
            <a:r>
              <a:rPr lang="en-US" altLang="zh-CN" dirty="0"/>
              <a:t>        </a:t>
            </a:r>
            <a:r>
              <a:rPr lang="en-US" altLang="zh-CN" dirty="0" err="1"/>
              <a:t>time.sleep</a:t>
            </a:r>
            <a:r>
              <a:rPr lang="en-US" altLang="zh-CN" dirty="0"/>
              <a:t>(3)</a:t>
            </a:r>
          </a:p>
          <a:p>
            <a:pPr>
              <a:buNone/>
            </a:pPr>
            <a:r>
              <a:rPr lang="en-US" altLang="zh-CN" dirty="0"/>
              <a:t>        # if login in successfully, </a:t>
            </a:r>
            <a:r>
              <a:rPr lang="en-US" altLang="zh-CN" dirty="0" err="1"/>
              <a:t>url</a:t>
            </a:r>
            <a:r>
              <a:rPr lang="en-US" altLang="zh-CN" dirty="0"/>
              <a:t>  jump to www.taobao.com</a:t>
            </a:r>
          </a:p>
          <a:p>
            <a:pPr>
              <a:buNone/>
            </a:pPr>
            <a:r>
              <a:rPr lang="en-US" altLang="zh-CN" dirty="0"/>
              <a:t>        while </a:t>
            </a:r>
            <a:r>
              <a:rPr lang="en-US" altLang="zh-CN" dirty="0" err="1"/>
              <a:t>brower.current_url</a:t>
            </a:r>
            <a:r>
              <a:rPr lang="en-US" altLang="zh-CN" dirty="0"/>
              <a:t> ==  </a:t>
            </a:r>
            <a:r>
              <a:rPr lang="en-US" altLang="zh-CN" dirty="0" err="1"/>
              <a:t>url</a:t>
            </a:r>
            <a:r>
              <a:rPr lang="en-US" altLang="zh-CN" dirty="0"/>
              <a:t>:    </a:t>
            </a:r>
            <a:r>
              <a:rPr lang="zh-CN" altLang="en-US" dirty="0"/>
              <a:t>进入内页</a:t>
            </a:r>
            <a:endParaRPr lang="en-US" altLang="zh-CN" dirty="0"/>
          </a:p>
          <a:p>
            <a:pPr>
              <a:buNone/>
            </a:pPr>
            <a:r>
              <a:rPr lang="en-US" altLang="zh-CN" dirty="0"/>
              <a:t>            </a:t>
            </a:r>
            <a:r>
              <a:rPr lang="en-US" altLang="zh-CN" dirty="0" err="1"/>
              <a:t>tbCookies</a:t>
            </a:r>
            <a:r>
              <a:rPr lang="en-US" altLang="zh-CN" dirty="0"/>
              <a:t>  = </a:t>
            </a:r>
            <a:r>
              <a:rPr lang="en-US" altLang="zh-CN" dirty="0" err="1"/>
              <a:t>brower.get_cookies</a:t>
            </a:r>
            <a:r>
              <a:rPr lang="en-US" altLang="zh-CN" dirty="0"/>
              <a:t>()</a:t>
            </a:r>
          </a:p>
          <a:p>
            <a:pPr>
              <a:buNone/>
            </a:pPr>
            <a:r>
              <a:rPr lang="en-US" altLang="zh-CN" dirty="0"/>
              <a:t>            </a:t>
            </a:r>
            <a:r>
              <a:rPr lang="en-US" altLang="zh-CN" dirty="0" err="1"/>
              <a:t>brower.quit</a:t>
            </a:r>
            <a:r>
              <a:rPr lang="en-US" altLang="zh-CN" dirty="0"/>
              <a:t>()</a:t>
            </a:r>
          </a:p>
          <a:p>
            <a:pPr>
              <a:buNone/>
            </a:pPr>
            <a:r>
              <a:rPr lang="en-US" altLang="zh-CN" dirty="0"/>
              <a:t>            cookies = {}</a:t>
            </a:r>
          </a:p>
          <a:p>
            <a:pPr>
              <a:buNone/>
            </a:pPr>
            <a:r>
              <a:rPr lang="en-US" altLang="zh-CN" dirty="0"/>
              <a:t>            for item in </a:t>
            </a:r>
            <a:r>
              <a:rPr lang="en-US" altLang="zh-CN" dirty="0" err="1"/>
              <a:t>tbCookies</a:t>
            </a:r>
            <a:r>
              <a:rPr lang="en-US" altLang="zh-CN" dirty="0"/>
              <a:t>:</a:t>
            </a:r>
          </a:p>
          <a:p>
            <a:pPr>
              <a:buNone/>
            </a:pPr>
            <a:r>
              <a:rPr lang="en-US" altLang="zh-CN" dirty="0"/>
              <a:t>                cookies[item['name']] = item['value']</a:t>
            </a:r>
          </a:p>
          <a:p>
            <a:pPr>
              <a:buNone/>
            </a:pPr>
            <a:r>
              <a:rPr lang="en-US" altLang="zh-CN" dirty="0"/>
              <a:t>            </a:t>
            </a:r>
            <a:r>
              <a:rPr lang="en-US" altLang="zh-CN" dirty="0" err="1"/>
              <a:t>outputPath</a:t>
            </a:r>
            <a:r>
              <a:rPr lang="en-US" altLang="zh-CN" dirty="0"/>
              <a:t> = open('</a:t>
            </a:r>
            <a:r>
              <a:rPr lang="en-US" altLang="zh-CN" dirty="0" err="1"/>
              <a:t>taobaoCookies</a:t>
            </a:r>
            <a:r>
              <a:rPr lang="en-US" altLang="zh-CN" dirty="0" err="1">
                <a:solidFill>
                  <a:srgbClr val="FF0000"/>
                </a:solidFill>
              </a:rPr>
              <a:t>.pickle',</a:t>
            </a:r>
            <a:r>
              <a:rPr lang="en-US" altLang="zh-CN" dirty="0" err="1"/>
              <a:t>'wb</a:t>
            </a:r>
            <a:r>
              <a:rPr lang="en-US" altLang="zh-CN" dirty="0"/>
              <a:t>')</a:t>
            </a:r>
          </a:p>
          <a:p>
            <a:pPr>
              <a:buNone/>
            </a:pPr>
            <a:r>
              <a:rPr lang="en-US" altLang="zh-CN" dirty="0"/>
              <a:t>            </a:t>
            </a:r>
            <a:r>
              <a:rPr lang="en-US" altLang="zh-CN" dirty="0" err="1"/>
              <a:t>pickle.dump</a:t>
            </a:r>
            <a:r>
              <a:rPr lang="en-US" altLang="zh-CN" dirty="0"/>
              <a:t>(</a:t>
            </a:r>
            <a:r>
              <a:rPr lang="en-US" altLang="zh-CN" dirty="0" err="1"/>
              <a:t>cookies,outputPath</a:t>
            </a:r>
            <a:r>
              <a:rPr lang="en-US" altLang="zh-CN" dirty="0"/>
              <a:t>)</a:t>
            </a:r>
          </a:p>
          <a:p>
            <a:pPr>
              <a:buNone/>
            </a:pPr>
            <a:r>
              <a:rPr lang="en-US" altLang="zh-CN" dirty="0"/>
              <a:t>            </a:t>
            </a:r>
            <a:r>
              <a:rPr lang="en-US" altLang="zh-CN" dirty="0" err="1"/>
              <a:t>outputPath.close</a:t>
            </a:r>
            <a:r>
              <a:rPr lang="en-US" altLang="zh-CN" dirty="0"/>
              <a:t>()</a:t>
            </a:r>
          </a:p>
          <a:p>
            <a:pPr>
              <a:buNone/>
            </a:pPr>
            <a:r>
              <a:rPr lang="en-US" altLang="zh-CN" dirty="0"/>
              <a:t>            return cookies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F6D64-463C-4898-9AB3-31DA369522B0}"/>
              </a:ext>
            </a:extLst>
          </p:cNvPr>
          <p:cNvSpPr>
            <a:spLocks noGrp="1"/>
          </p:cNvSpPr>
          <p:nvPr>
            <p:ph type="title"/>
          </p:nvPr>
        </p:nvSpPr>
        <p:spPr/>
        <p:txBody>
          <a:bodyPr/>
          <a:lstStyle/>
          <a:p>
            <a:r>
              <a:rPr lang="zh-CN" altLang="en-US" dirty="0"/>
              <a:t>使用</a:t>
            </a:r>
            <a:r>
              <a:rPr lang="en-US" altLang="zh-CN" dirty="0"/>
              <a:t>cookie</a:t>
            </a:r>
            <a:endParaRPr lang="zh-CN" altLang="en-US" dirty="0"/>
          </a:p>
        </p:txBody>
      </p:sp>
      <p:sp>
        <p:nvSpPr>
          <p:cNvPr id="3" name="内容占位符 2">
            <a:extLst>
              <a:ext uri="{FF2B5EF4-FFF2-40B4-BE49-F238E27FC236}">
                <a16:creationId xmlns:a16="http://schemas.microsoft.com/office/drawing/2014/main" id="{F5E594A1-1D11-4149-B948-A1513E28E7F6}"/>
              </a:ext>
            </a:extLst>
          </p:cNvPr>
          <p:cNvSpPr>
            <a:spLocks noGrp="1"/>
          </p:cNvSpPr>
          <p:nvPr>
            <p:ph idx="1"/>
          </p:nvPr>
        </p:nvSpPr>
        <p:spPr/>
        <p:txBody>
          <a:bodyPr>
            <a:normAutofit/>
          </a:bodyPr>
          <a:lstStyle/>
          <a:p>
            <a:r>
              <a:rPr lang="zh-CN" altLang="zh-CN" dirty="0"/>
              <a:t>删除所有cookie信</a:t>
            </a:r>
            <a:endParaRPr lang="en-US" altLang="zh-CN" dirty="0"/>
          </a:p>
          <a:p>
            <a:pPr marL="0" indent="0">
              <a:buNone/>
            </a:pPr>
            <a:r>
              <a:rPr lang="en-US" altLang="zh-CN" dirty="0"/>
              <a:t>    </a:t>
            </a:r>
            <a:r>
              <a:rPr lang="zh-CN" altLang="zh-CN" dirty="0"/>
              <a:t>driver.delete_all_cookies() </a:t>
            </a:r>
            <a:endParaRPr lang="en-US" altLang="zh-CN" dirty="0"/>
          </a:p>
          <a:p>
            <a:r>
              <a:rPr lang="zh-CN" altLang="zh-CN" dirty="0"/>
              <a:t>在使用循环写入获取的cookie列表里面的每一项：</a:t>
            </a:r>
            <a:endParaRPr lang="en-US" altLang="zh-CN" dirty="0"/>
          </a:p>
          <a:p>
            <a:pPr marL="0" indent="0">
              <a:buNone/>
            </a:pPr>
            <a:r>
              <a:rPr lang="en-US" altLang="zh-CN" dirty="0"/>
              <a:t>    </a:t>
            </a:r>
            <a:r>
              <a:rPr lang="zh-CN" altLang="zh-CN" dirty="0"/>
              <a:t>for cookie incookie_list:</a:t>
            </a:r>
            <a:endParaRPr lang="en-US" altLang="zh-CN" dirty="0"/>
          </a:p>
          <a:p>
            <a:pPr marL="0" indent="0">
              <a:buNone/>
            </a:pPr>
            <a:r>
              <a:rPr lang="en-US" altLang="zh-CN" dirty="0"/>
              <a:t>		</a:t>
            </a:r>
            <a:r>
              <a:rPr lang="zh-CN" altLang="zh-CN" dirty="0"/>
              <a:t>driver.add_cookie(cookie) </a:t>
            </a:r>
            <a:endParaRPr lang="en-US" altLang="zh-CN" dirty="0"/>
          </a:p>
          <a:p>
            <a:r>
              <a:rPr lang="zh-CN" altLang="zh-CN" dirty="0"/>
              <a:t>然后刷新，即可发现登陆成功</a:t>
            </a:r>
          </a:p>
          <a:p>
            <a:pPr marL="0" lvl="0" indent="0" eaLnBrk="0" fontAlgn="base" hangingPunct="0">
              <a:spcBef>
                <a:spcPct val="0"/>
              </a:spcBef>
              <a:spcAft>
                <a:spcPct val="0"/>
              </a:spcAft>
              <a:buNone/>
            </a:pPr>
            <a:r>
              <a:rPr lang="en-US" altLang="zh-CN" dirty="0"/>
              <a:t>    </a:t>
            </a:r>
            <a:r>
              <a:rPr lang="zh-CN" altLang="zh-CN" dirty="0"/>
              <a:t>driver.refresh()</a:t>
            </a:r>
          </a:p>
          <a:p>
            <a:endParaRPr lang="zh-CN" altLang="en-US" dirty="0"/>
          </a:p>
        </p:txBody>
      </p:sp>
    </p:spTree>
    <p:extLst>
      <p:ext uri="{BB962C8B-B14F-4D97-AF65-F5344CB8AC3E}">
        <p14:creationId xmlns:p14="http://schemas.microsoft.com/office/powerpoint/2010/main" val="1375541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601AD-2450-462D-995F-B67D526D6040}"/>
              </a:ext>
            </a:extLst>
          </p:cNvPr>
          <p:cNvSpPr>
            <a:spLocks noGrp="1"/>
          </p:cNvSpPr>
          <p:nvPr>
            <p:ph type="title"/>
          </p:nvPr>
        </p:nvSpPr>
        <p:spPr/>
        <p:txBody>
          <a:bodyPr/>
          <a:lstStyle/>
          <a:p>
            <a:r>
              <a:rPr lang="en-US" altLang="zh-CN" b="1" dirty="0"/>
              <a:t>5.3   </a:t>
            </a:r>
            <a:r>
              <a:rPr lang="zh-CN" altLang="zh-CN" b="1" dirty="0"/>
              <a:t>模拟</a:t>
            </a:r>
            <a:r>
              <a:rPr lang="en-US" altLang="zh-CN" b="1" dirty="0"/>
              <a:t>AJAX</a:t>
            </a:r>
            <a:endParaRPr lang="zh-CN" altLang="en-US" dirty="0"/>
          </a:p>
        </p:txBody>
      </p:sp>
      <p:sp>
        <p:nvSpPr>
          <p:cNvPr id="3" name="内容占位符 2">
            <a:extLst>
              <a:ext uri="{FF2B5EF4-FFF2-40B4-BE49-F238E27FC236}">
                <a16:creationId xmlns:a16="http://schemas.microsoft.com/office/drawing/2014/main" id="{CF39BC9D-43BB-4529-A32C-CD736643E055}"/>
              </a:ext>
            </a:extLst>
          </p:cNvPr>
          <p:cNvSpPr>
            <a:spLocks noGrp="1"/>
          </p:cNvSpPr>
          <p:nvPr>
            <p:ph idx="1"/>
          </p:nvPr>
        </p:nvSpPr>
        <p:spPr/>
        <p:txBody>
          <a:bodyPr/>
          <a:lstStyle/>
          <a:p>
            <a:r>
              <a:rPr lang="en-US" altLang="zh-CN" b="1" dirty="0"/>
              <a:t>AJAX:</a:t>
            </a:r>
            <a:r>
              <a:rPr lang="en-US" altLang="zh-CN" dirty="0"/>
              <a:t> Asynchronous</a:t>
            </a:r>
            <a:r>
              <a:rPr lang="zh-CN" altLang="en-US" dirty="0"/>
              <a:t>异步</a:t>
            </a:r>
            <a:r>
              <a:rPr lang="en-US" altLang="zh-CN" dirty="0" err="1"/>
              <a:t>JavaScript+XML</a:t>
            </a:r>
            <a:r>
              <a:rPr lang="en-US" altLang="zh-CN" dirty="0"/>
              <a:t> </a:t>
            </a:r>
          </a:p>
          <a:p>
            <a:r>
              <a:rPr lang="zh-CN" altLang="en-US" dirty="0"/>
              <a:t>传统的网页（不使用 </a:t>
            </a:r>
            <a:r>
              <a:rPr lang="en-US" altLang="zh-CN" dirty="0"/>
              <a:t>AJAX</a:t>
            </a:r>
            <a:r>
              <a:rPr lang="zh-CN" altLang="en-US" dirty="0"/>
              <a:t>）如果需要更新内容，必须重载整个网页页面</a:t>
            </a:r>
            <a:endParaRPr lang="en-US" altLang="zh-CN" b="1" dirty="0"/>
          </a:p>
          <a:p>
            <a:r>
              <a:rPr lang="zh-CN" altLang="en-US" dirty="0"/>
              <a:t>通过在后台与服务器进行少量数据交换，</a:t>
            </a:r>
            <a:r>
              <a:rPr lang="en-US" altLang="zh-CN" dirty="0"/>
              <a:t>AJAX </a:t>
            </a:r>
            <a:r>
              <a:rPr lang="zh-CN" altLang="en-US" dirty="0"/>
              <a:t>可以使网页实现异步更新。</a:t>
            </a:r>
            <a:endParaRPr lang="en-US" altLang="zh-CN" dirty="0"/>
          </a:p>
          <a:p>
            <a:r>
              <a:rPr lang="zh-CN" altLang="en-US" dirty="0"/>
              <a:t>在不重新加载整个网页的情况下，对网页的某部分进行更新</a:t>
            </a:r>
          </a:p>
        </p:txBody>
      </p:sp>
    </p:spTree>
    <p:extLst>
      <p:ext uri="{BB962C8B-B14F-4D97-AF65-F5344CB8AC3E}">
        <p14:creationId xmlns:p14="http://schemas.microsoft.com/office/powerpoint/2010/main" val="2739788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altLang="zh-CN" dirty="0"/>
              <a:t>Ajax</a:t>
            </a:r>
            <a:r>
              <a:rPr lang="zh-CN" altLang="en-US" dirty="0"/>
              <a:t>工作原理 </a:t>
            </a:r>
            <a:r>
              <a:rPr lang="zh-CN" altLang="en-US" dirty="0">
                <a:latin typeface="+mj-ea"/>
              </a:rPr>
              <a:t>★</a:t>
            </a:r>
            <a:endParaRPr lang="zh-CN" altLang="en-US" b="1" dirty="0"/>
          </a:p>
        </p:txBody>
      </p:sp>
      <p:sp>
        <p:nvSpPr>
          <p:cNvPr id="8195" name="Rectangle 3"/>
          <p:cNvSpPr>
            <a:spLocks noGrp="1" noChangeArrowheads="1"/>
          </p:cNvSpPr>
          <p:nvPr>
            <p:ph type="body" idx="1"/>
          </p:nvPr>
        </p:nvSpPr>
        <p:spPr>
          <a:xfrm>
            <a:off x="4471988" y="1773238"/>
            <a:ext cx="4060825" cy="3886200"/>
          </a:xfrm>
        </p:spPr>
        <p:txBody>
          <a:bodyPr>
            <a:normAutofit lnSpcReduction="10000"/>
          </a:bodyPr>
          <a:lstStyle/>
          <a:p>
            <a:pPr eaLnBrk="1" hangingPunct="1">
              <a:lnSpc>
                <a:spcPct val="80000"/>
              </a:lnSpc>
              <a:defRPr/>
            </a:pPr>
            <a:r>
              <a:rPr lang="en-US" altLang="zh-CN" sz="2000" dirty="0"/>
              <a:t>Ajax</a:t>
            </a:r>
            <a:r>
              <a:rPr lang="zh-CN" altLang="en-US" sz="2000" dirty="0"/>
              <a:t>用来描述一组技术，它使浏览器可以为用户提供更为自然的浏览体验。</a:t>
            </a:r>
            <a:endParaRPr lang="en-US" altLang="zh-CN" sz="2000" dirty="0"/>
          </a:p>
          <a:p>
            <a:pPr eaLnBrk="1" hangingPunct="1">
              <a:lnSpc>
                <a:spcPct val="80000"/>
              </a:lnSpc>
              <a:defRPr/>
            </a:pPr>
            <a:endParaRPr lang="en-US" altLang="zh-CN" sz="2000" dirty="0"/>
          </a:p>
          <a:p>
            <a:pPr eaLnBrk="1" hangingPunct="1">
              <a:lnSpc>
                <a:spcPct val="80000"/>
              </a:lnSpc>
              <a:defRPr/>
            </a:pPr>
            <a:r>
              <a:rPr lang="zh-CN" altLang="en-US" sz="2000" dirty="0"/>
              <a:t>最重要的是，用户甚至不知道浏览器正在与服务器通信：</a:t>
            </a:r>
            <a:r>
              <a:rPr lang="en-US" altLang="zh-CN" sz="2000" dirty="0"/>
              <a:t>Web</a:t>
            </a:r>
            <a:r>
              <a:rPr lang="zh-CN" altLang="en-US" sz="2000" dirty="0"/>
              <a:t>站点看起来是即时响应的。</a:t>
            </a:r>
          </a:p>
          <a:p>
            <a:pPr eaLnBrk="1" hangingPunct="1">
              <a:lnSpc>
                <a:spcPct val="80000"/>
              </a:lnSpc>
              <a:defRPr/>
            </a:pPr>
            <a:endParaRPr lang="zh-CN" altLang="en-US" sz="2000" dirty="0"/>
          </a:p>
          <a:p>
            <a:pPr eaLnBrk="1" hangingPunct="1">
              <a:lnSpc>
                <a:spcPct val="80000"/>
              </a:lnSpc>
              <a:defRPr/>
            </a:pPr>
            <a:r>
              <a:rPr lang="zh-CN" altLang="en-US" sz="2000" dirty="0"/>
              <a:t>在</a:t>
            </a:r>
            <a:r>
              <a:rPr lang="en-US" altLang="zh-CN" sz="2000" dirty="0"/>
              <a:t>Ajax</a:t>
            </a:r>
            <a:r>
              <a:rPr lang="zh-CN" altLang="en-US" sz="2000" dirty="0"/>
              <a:t>之前，</a:t>
            </a:r>
            <a:r>
              <a:rPr lang="en-US" altLang="zh-CN" sz="2000" dirty="0"/>
              <a:t>Web</a:t>
            </a:r>
            <a:r>
              <a:rPr lang="zh-CN" altLang="en-US" sz="2000" dirty="0"/>
              <a:t>站点强制用户进入提交</a:t>
            </a:r>
            <a:r>
              <a:rPr lang="en-US" altLang="zh-CN" sz="2000" dirty="0"/>
              <a:t>/</a:t>
            </a:r>
            <a:r>
              <a:rPr lang="zh-CN" altLang="en-US" sz="2000" dirty="0"/>
              <a:t>等待</a:t>
            </a:r>
            <a:r>
              <a:rPr lang="en-US" altLang="zh-CN" sz="2000" dirty="0"/>
              <a:t>/</a:t>
            </a:r>
            <a:r>
              <a:rPr lang="zh-CN" altLang="en-US" sz="2000" dirty="0"/>
              <a:t>重新显示内容，用户的动作总是与服务器的“思考时间”同步。</a:t>
            </a:r>
            <a:endParaRPr lang="en-US" altLang="zh-CN" sz="2000" dirty="0"/>
          </a:p>
          <a:p>
            <a:pPr eaLnBrk="1" hangingPunct="1">
              <a:lnSpc>
                <a:spcPct val="80000"/>
              </a:lnSpc>
              <a:defRPr/>
            </a:pPr>
            <a:endParaRPr lang="zh-CN" altLang="en-US" sz="2000" dirty="0"/>
          </a:p>
          <a:p>
            <a:pPr eaLnBrk="1" hangingPunct="1">
              <a:lnSpc>
                <a:spcPct val="80000"/>
              </a:lnSpc>
              <a:defRPr/>
            </a:pPr>
            <a:r>
              <a:rPr lang="en-US" altLang="zh-CN" sz="2000" dirty="0"/>
              <a:t>Ajax</a:t>
            </a:r>
            <a:r>
              <a:rPr lang="zh-CN" altLang="en-US" sz="2000" dirty="0"/>
              <a:t>提供与服务器异步通信的能力，从而使用户从请求</a:t>
            </a:r>
            <a:r>
              <a:rPr lang="en-US" altLang="zh-CN" sz="2000" dirty="0"/>
              <a:t>/</a:t>
            </a:r>
            <a:r>
              <a:rPr lang="zh-CN" altLang="en-US" sz="2000" dirty="0"/>
              <a:t>响应的循环中解脱出来。</a:t>
            </a:r>
          </a:p>
          <a:p>
            <a:pPr marL="0" indent="0" eaLnBrk="1" hangingPunct="1">
              <a:lnSpc>
                <a:spcPct val="80000"/>
              </a:lnSpc>
              <a:buFont typeface="Wingdings" pitchFamily="2" charset="2"/>
              <a:buNone/>
              <a:defRPr/>
            </a:pPr>
            <a:endParaRPr lang="zh-CN" altLang="en-US" sz="2000" dirty="0"/>
          </a:p>
          <a:p>
            <a:pPr eaLnBrk="1" hangingPunct="1">
              <a:lnSpc>
                <a:spcPct val="80000"/>
              </a:lnSpc>
              <a:defRPr/>
            </a:pPr>
            <a:endParaRPr lang="en-US" altLang="zh-CN" sz="2000" dirty="0"/>
          </a:p>
        </p:txBody>
      </p:sp>
      <p:pic>
        <p:nvPicPr>
          <p:cNvPr id="8196" name="图片 1"/>
          <p:cNvPicPr>
            <a:picLocks noChangeAspect="1"/>
          </p:cNvPicPr>
          <p:nvPr/>
        </p:nvPicPr>
        <p:blipFill>
          <a:blip r:embed="rId3"/>
          <a:srcRect/>
          <a:stretch>
            <a:fillRect/>
          </a:stretch>
        </p:blipFill>
        <p:spPr bwMode="auto">
          <a:xfrm>
            <a:off x="604838" y="1700213"/>
            <a:ext cx="3822700" cy="45085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用户动作触发</a:t>
            </a:r>
            <a:r>
              <a:rPr lang="en-US" altLang="zh-CN" dirty="0"/>
              <a:t>Ajax</a:t>
            </a:r>
          </a:p>
          <a:p>
            <a:pPr lvl="1"/>
            <a:r>
              <a:rPr lang="zh-CN" altLang="en-US" dirty="0"/>
              <a:t>异步通信</a:t>
            </a:r>
            <a:endParaRPr lang="en-US" altLang="zh-CN" dirty="0"/>
          </a:p>
          <a:p>
            <a:pPr lvl="1"/>
            <a:r>
              <a:rPr lang="zh-CN" altLang="en-US" dirty="0"/>
              <a:t>加载某个元素</a:t>
            </a:r>
            <a:endParaRPr lang="en-US" altLang="zh-CN" dirty="0"/>
          </a:p>
          <a:p>
            <a:r>
              <a:rPr lang="zh-CN" altLang="en-US" dirty="0"/>
              <a:t>程序便不能确定何时某个元素完全加载出来了。</a:t>
            </a:r>
            <a:endParaRPr lang="en-US" altLang="zh-CN" dirty="0"/>
          </a:p>
          <a:p>
            <a:pPr lvl="1"/>
            <a:r>
              <a:rPr lang="zh-CN" altLang="en-US" dirty="0"/>
              <a:t>如果实际页面等待时间过长导致某个</a:t>
            </a:r>
            <a:r>
              <a:rPr lang="en-US" altLang="zh-CN" dirty="0" err="1"/>
              <a:t>dom</a:t>
            </a:r>
            <a:r>
              <a:rPr lang="zh-CN" altLang="en-US" dirty="0"/>
              <a:t>元素还没出来，但是你的代码直接使用了这个</a:t>
            </a:r>
            <a:r>
              <a:rPr lang="en-US" altLang="zh-CN" dirty="0" err="1"/>
              <a:t>WebElement</a:t>
            </a:r>
            <a:r>
              <a:rPr lang="zh-CN" altLang="en-US" dirty="0"/>
              <a:t>，那么就会抛出</a:t>
            </a:r>
            <a:r>
              <a:rPr lang="en-US" altLang="zh-CN" dirty="0" err="1"/>
              <a:t>NullPointer</a:t>
            </a:r>
            <a:r>
              <a:rPr lang="zh-CN" altLang="en-US" dirty="0"/>
              <a:t>的异常</a:t>
            </a:r>
            <a:endParaRPr lang="en-US" altLang="zh-CN" dirty="0"/>
          </a:p>
          <a:p>
            <a:r>
              <a:rPr lang="zh-CN" altLang="en-US" dirty="0"/>
              <a:t>所以 </a:t>
            </a:r>
            <a:r>
              <a:rPr lang="en-US" altLang="zh-CN" dirty="0"/>
              <a:t>Selenium</a:t>
            </a:r>
            <a:r>
              <a:rPr lang="zh-CN" altLang="en-US" dirty="0"/>
              <a:t> 提供了两种等待方式：</a:t>
            </a:r>
            <a:endParaRPr lang="en-US" altLang="zh-CN" dirty="0"/>
          </a:p>
          <a:p>
            <a:pPr lvl="1"/>
            <a:r>
              <a:rPr lang="zh-CN" altLang="en-US" dirty="0"/>
              <a:t>隐式等待、</a:t>
            </a:r>
            <a:endParaRPr lang="en-US" altLang="zh-CN" dirty="0"/>
          </a:p>
          <a:p>
            <a:pPr lvl="1"/>
            <a:r>
              <a:rPr lang="zh-CN" altLang="en-US" dirty="0"/>
              <a:t>显式等待。</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ctr" rtl="0">
              <a:spcBef>
                <a:spcPct val="0"/>
              </a:spcBef>
            </a:pPr>
            <a:r>
              <a:rPr lang="zh-CN" altLang="en-US" sz="2800" dirty="0"/>
              <a:t>例子：</a:t>
            </a:r>
            <a:r>
              <a:rPr lang="en-US" altLang="zh-CN" sz="2800" b="1" dirty="0"/>
              <a:t>python</a:t>
            </a:r>
            <a:r>
              <a:rPr lang="zh-CN" altLang="en-US" sz="2800" b="1" dirty="0"/>
              <a:t>网络爬虫抓取</a:t>
            </a:r>
            <a:r>
              <a:rPr lang="en-US" altLang="zh-CN" sz="2800" b="1" dirty="0"/>
              <a:t>ajax</a:t>
            </a:r>
            <a:r>
              <a:rPr lang="zh-CN" altLang="en-US" sz="2800" b="1" dirty="0"/>
              <a:t>动态网页数据：</a:t>
            </a:r>
            <a:br>
              <a:rPr lang="en-US" altLang="zh-CN" sz="2800" b="1" dirty="0"/>
            </a:br>
            <a:r>
              <a:rPr lang="zh-CN" altLang="en-US" sz="2800" b="1" dirty="0"/>
              <a:t>以抓取</a:t>
            </a:r>
            <a:r>
              <a:rPr lang="en-US" altLang="zh-CN" sz="2800" b="1" dirty="0"/>
              <a:t>KFC</a:t>
            </a:r>
            <a:r>
              <a:rPr lang="zh-CN" altLang="en-US" sz="2800" b="1" dirty="0"/>
              <a:t>门店地址为例</a:t>
            </a:r>
            <a:endParaRPr lang="zh-CN" altLang="en-US" sz="2800" dirty="0"/>
          </a:p>
        </p:txBody>
      </p:sp>
      <p:sp>
        <p:nvSpPr>
          <p:cNvPr id="3" name="内容占位符 2"/>
          <p:cNvSpPr>
            <a:spLocks noGrp="1"/>
          </p:cNvSpPr>
          <p:nvPr>
            <p:ph idx="1"/>
          </p:nvPr>
        </p:nvSpPr>
        <p:spPr>
          <a:xfrm>
            <a:off x="457200" y="1600201"/>
            <a:ext cx="8229600" cy="1612776"/>
          </a:xfrm>
        </p:spPr>
        <p:txBody>
          <a:bodyPr>
            <a:normAutofit fontScale="77500" lnSpcReduction="20000"/>
          </a:bodyPr>
          <a:lstStyle/>
          <a:p>
            <a:r>
              <a:rPr lang="en-US" altLang="zh-CN" b="1" dirty="0"/>
              <a:t>http://blog.csdn.net/guoweish/article/details/47339819</a:t>
            </a:r>
          </a:p>
          <a:p>
            <a:r>
              <a:rPr lang="zh-CN" altLang="en-US" dirty="0"/>
              <a:t>先打开</a:t>
            </a:r>
            <a:r>
              <a:rPr lang="en-US" altLang="zh-CN" dirty="0"/>
              <a:t>KFC</a:t>
            </a:r>
            <a:r>
              <a:rPr lang="zh-CN" altLang="en-US" dirty="0"/>
              <a:t>网站门店列表页面</a:t>
            </a:r>
            <a:endParaRPr lang="en-US" altLang="zh-CN" dirty="0"/>
          </a:p>
          <a:p>
            <a:pPr lvl="1"/>
            <a:r>
              <a:rPr lang="en-US" altLang="zh-CN" dirty="0">
                <a:hlinkClick r:id="rId2"/>
              </a:rPr>
              <a:t>http://www.kfc.com.cn/kfccda/storelist/index.aspx</a:t>
            </a:r>
            <a:endParaRPr lang="en-US" altLang="zh-CN" dirty="0"/>
          </a:p>
          <a:p>
            <a:pPr lvl="1"/>
            <a:r>
              <a:rPr lang="zh-CN" altLang="en-US" dirty="0"/>
              <a:t>换城市   </a:t>
            </a:r>
            <a:r>
              <a:rPr lang="en-US" altLang="zh-CN" dirty="0"/>
              <a:t>URL</a:t>
            </a:r>
            <a:r>
              <a:rPr lang="zh-CN" altLang="en-US" dirty="0"/>
              <a:t>没有变化，列表内容刷洗  说明是</a:t>
            </a:r>
            <a:r>
              <a:rPr lang="en-US" altLang="zh-CN" dirty="0"/>
              <a:t>AJAX</a:t>
            </a:r>
            <a:r>
              <a:rPr lang="zh-CN" altLang="en-US" dirty="0"/>
              <a:t>技术</a:t>
            </a:r>
          </a:p>
        </p:txBody>
      </p:sp>
      <p:pic>
        <p:nvPicPr>
          <p:cNvPr id="5" name="Picture 2"/>
          <p:cNvPicPr>
            <a:picLocks noChangeAspect="1" noChangeArrowheads="1"/>
          </p:cNvPicPr>
          <p:nvPr/>
        </p:nvPicPr>
        <p:blipFill>
          <a:blip r:embed="rId3"/>
          <a:srcRect/>
          <a:stretch>
            <a:fillRect/>
          </a:stretch>
        </p:blipFill>
        <p:spPr bwMode="auto">
          <a:xfrm>
            <a:off x="928662" y="3286124"/>
            <a:ext cx="7072314" cy="3414717"/>
          </a:xfrm>
          <a:prstGeom prst="rect">
            <a:avLst/>
          </a:prstGeom>
          <a:noFill/>
          <a:ln w="9525">
            <a:noFill/>
            <a:miter lim="800000"/>
            <a:headEnd/>
            <a:tailEnd/>
          </a:ln>
          <a:effectLst/>
        </p:spPr>
      </p:pic>
    </p:spTree>
    <p:extLst>
      <p:ext uri="{BB962C8B-B14F-4D97-AF65-F5344CB8AC3E}">
        <p14:creationId xmlns:p14="http://schemas.microsoft.com/office/powerpoint/2010/main" val="1801124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5787" y="2072481"/>
            <a:ext cx="79724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5"/>
            <a:ext cx="8229600" cy="1881328"/>
          </a:xfrm>
        </p:spPr>
        <p:txBody>
          <a:bodyPr>
            <a:normAutofit fontScale="70000" lnSpcReduction="20000"/>
          </a:bodyPr>
          <a:lstStyle/>
          <a:p>
            <a:r>
              <a:rPr lang="zh-CN" altLang="en-US" dirty="0"/>
              <a:t>打开</a:t>
            </a:r>
            <a:r>
              <a:rPr lang="en-US" altLang="zh-CN" dirty="0"/>
              <a:t>Chrome Developer Tools</a:t>
            </a:r>
            <a:r>
              <a:rPr lang="zh-CN" altLang="en-US" dirty="0"/>
              <a:t>观察页面结构</a:t>
            </a:r>
            <a:endParaRPr lang="en-US" altLang="zh-CN" dirty="0"/>
          </a:p>
          <a:p>
            <a:pPr lvl="1"/>
            <a:r>
              <a:rPr lang="zh-CN" altLang="en-US" dirty="0"/>
              <a:t>谷歌浏览器（</a:t>
            </a:r>
            <a:r>
              <a:rPr lang="en-US" dirty="0" err="1"/>
              <a:t>Chorme</a:t>
            </a:r>
            <a:r>
              <a:rPr lang="en-US" dirty="0"/>
              <a:t>）</a:t>
            </a:r>
            <a:r>
              <a:rPr lang="zh-CN" altLang="en-US" dirty="0"/>
              <a:t>自带的前端调试工具</a:t>
            </a:r>
            <a:r>
              <a:rPr lang="en-US" altLang="zh-CN" dirty="0"/>
              <a:t>——</a:t>
            </a:r>
            <a:r>
              <a:rPr lang="en-US" dirty="0"/>
              <a:t>Developer Tools.</a:t>
            </a:r>
          </a:p>
          <a:p>
            <a:pPr lvl="1"/>
            <a:r>
              <a:rPr lang="en-US" altLang="zh-CN" dirty="0"/>
              <a:t>F12</a:t>
            </a:r>
          </a:p>
          <a:p>
            <a:r>
              <a:rPr lang="zh-CN" altLang="en-US" dirty="0"/>
              <a:t>发现要的数据位于</a:t>
            </a:r>
            <a:r>
              <a:rPr lang="en-US" altLang="zh-CN" dirty="0"/>
              <a:t>id='</a:t>
            </a:r>
            <a:r>
              <a:rPr lang="en-US" altLang="zh-CN" dirty="0" err="1"/>
              <a:t>listhtml</a:t>
            </a:r>
            <a:r>
              <a:rPr lang="en-US" altLang="zh-CN" dirty="0"/>
              <a:t>'</a:t>
            </a:r>
            <a:r>
              <a:rPr lang="zh-CN" altLang="en-US" dirty="0"/>
              <a:t>的表里，门店地址数据位于第二个</a:t>
            </a:r>
            <a:r>
              <a:rPr lang="en-US" altLang="zh-CN" dirty="0" err="1"/>
              <a:t>tr</a:t>
            </a:r>
            <a:r>
              <a:rPr lang="zh-CN" altLang="en-US" dirty="0"/>
              <a:t>开始的行里</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988840"/>
            <a:ext cx="5976664" cy="4427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3793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404664"/>
            <a:ext cx="8229600" cy="5721499"/>
          </a:xfrm>
        </p:spPr>
        <p:txBody>
          <a:bodyPr/>
          <a:lstStyle/>
          <a:p>
            <a:r>
              <a:rPr lang="zh-CN" altLang="en-US" dirty="0"/>
              <a:t>数据由</a:t>
            </a:r>
            <a:r>
              <a:rPr lang="en-US" altLang="zh-CN" dirty="0"/>
              <a:t>ajax</a:t>
            </a:r>
            <a:r>
              <a:rPr lang="zh-CN" altLang="en-US" dirty="0"/>
              <a:t>动态生成，抓取失败</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41" y="1124744"/>
            <a:ext cx="8466306" cy="475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5858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1"/>
            <a:ext cx="8229600" cy="2971808"/>
          </a:xfrm>
        </p:spPr>
        <p:txBody>
          <a:bodyPr>
            <a:normAutofit/>
          </a:bodyPr>
          <a:lstStyle/>
          <a:p>
            <a:r>
              <a:rPr lang="zh-CN" altLang="en-US" b="1" dirty="0"/>
              <a:t>用</a:t>
            </a:r>
            <a:r>
              <a:rPr lang="en-US" altLang="zh-CN" b="1" dirty="0"/>
              <a:t>selenium + </a:t>
            </a:r>
            <a:r>
              <a:rPr lang="en-US" altLang="zh-CN" b="1" dirty="0" err="1"/>
              <a:t>PhantomJS</a:t>
            </a:r>
            <a:r>
              <a:rPr lang="zh-CN" altLang="en-US" b="1" dirty="0"/>
              <a:t>抓取</a:t>
            </a:r>
            <a:endParaRPr lang="en-US" altLang="zh-CN" b="1" dirty="0"/>
          </a:p>
          <a:p>
            <a:endParaRPr lang="zh-CN" altLang="en-US" dirty="0"/>
          </a:p>
          <a:p>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2643182"/>
            <a:ext cx="8687016"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Robots.txt </a:t>
            </a:r>
            <a:r>
              <a:rPr lang="zh-CN" altLang="en-US" dirty="0"/>
              <a:t>在网站虚拟根目录</a:t>
            </a:r>
            <a:endParaRPr lang="en-US" altLang="zh-CN" dirty="0"/>
          </a:p>
          <a:p>
            <a:r>
              <a:rPr lang="zh-CN" altLang="en-US" dirty="0"/>
              <a:t>当一个礼貌的爬虫访问一个站点时，</a:t>
            </a:r>
            <a:endParaRPr lang="en-US" altLang="zh-CN" dirty="0"/>
          </a:p>
          <a:p>
            <a:pPr lvl="1"/>
            <a:r>
              <a:rPr lang="zh-CN" altLang="en-US" b="1" dirty="0"/>
              <a:t>礼貌性 </a:t>
            </a:r>
            <a:r>
              <a:rPr lang="en-US" altLang="en-US" dirty="0"/>
              <a:t>Be Polite</a:t>
            </a:r>
            <a:endParaRPr lang="en-US" altLang="zh-CN" dirty="0"/>
          </a:p>
          <a:p>
            <a:pPr lvl="1"/>
            <a:r>
              <a:rPr lang="zh-CN" altLang="en-US" dirty="0"/>
              <a:t>它会首先检查该站点根目录下是否存在</a:t>
            </a:r>
            <a:r>
              <a:rPr lang="en-US" altLang="zh-CN" dirty="0"/>
              <a:t>robots.txt</a:t>
            </a:r>
            <a:r>
              <a:rPr lang="zh-CN" altLang="en-US" dirty="0"/>
              <a:t>，</a:t>
            </a:r>
            <a:endParaRPr lang="en-US" altLang="zh-CN" dirty="0"/>
          </a:p>
          <a:p>
            <a:pPr lvl="1"/>
            <a:r>
              <a:rPr lang="zh-CN" altLang="en-US" dirty="0"/>
              <a:t>如果存在，搜索机器人就会按照该文件中的内容来确定访问的范围</a:t>
            </a:r>
            <a:endParaRPr lang="en-US" altLang="zh-CN"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42900" lvl="1" indent="-342900">
              <a:buFont typeface="Arial" pitchFamily="34" charset="0"/>
              <a:buChar char="•"/>
            </a:pPr>
            <a:r>
              <a:rPr lang="zh-CN" altLang="en-US" dirty="0"/>
              <a:t>有抓取到对象，但不能确定是否是包含需要的数据，再分析网页结构</a:t>
            </a:r>
            <a:endParaRPr lang="en-US" altLang="zh-CN" dirty="0"/>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3357562"/>
            <a:ext cx="84771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26622"/>
            <a:ext cx="8760973" cy="6570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536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b="1" dirty="0"/>
              <a:t>网站反爬后端策略</a:t>
            </a:r>
            <a:endParaRPr lang="en-US" altLang="zh-CN" b="1" dirty="0"/>
          </a:p>
          <a:p>
            <a:pPr lvl="1"/>
            <a:r>
              <a:rPr lang="zh-CN" altLang="en-US" b="1" dirty="0"/>
              <a:t>网页在后端拦截</a:t>
            </a:r>
            <a:endParaRPr lang="en-US" altLang="zh-CN" b="1" dirty="0"/>
          </a:p>
          <a:p>
            <a:pPr lvl="2"/>
            <a:r>
              <a:rPr lang="en-US" altLang="zh-CN" dirty="0"/>
              <a:t>User-Agent + </a:t>
            </a:r>
            <a:r>
              <a:rPr lang="en-US" altLang="zh-CN" dirty="0" err="1"/>
              <a:t>Referer</a:t>
            </a:r>
            <a:r>
              <a:rPr lang="zh-CN" altLang="en-US" dirty="0"/>
              <a:t>检测</a:t>
            </a:r>
          </a:p>
          <a:p>
            <a:pPr lvl="2"/>
            <a:r>
              <a:rPr lang="zh-CN" altLang="en-US" dirty="0"/>
              <a:t>账号及</a:t>
            </a:r>
            <a:r>
              <a:rPr lang="en-US" altLang="zh-CN" dirty="0"/>
              <a:t>Cookie</a:t>
            </a:r>
            <a:r>
              <a:rPr lang="zh-CN" altLang="en-US" dirty="0"/>
              <a:t>验证</a:t>
            </a:r>
          </a:p>
          <a:p>
            <a:pPr lvl="2"/>
            <a:r>
              <a:rPr lang="zh-CN" altLang="en-US" dirty="0"/>
              <a:t>验证码</a:t>
            </a:r>
          </a:p>
          <a:p>
            <a:pPr lvl="2"/>
            <a:r>
              <a:rPr lang="en-US" altLang="zh-CN" dirty="0"/>
              <a:t>IP</a:t>
            </a:r>
            <a:r>
              <a:rPr lang="zh-CN" altLang="en-US" dirty="0"/>
              <a:t>限制频次</a:t>
            </a:r>
            <a:endParaRPr lang="en-US" altLang="zh-CN" b="1" dirty="0"/>
          </a:p>
          <a:p>
            <a:r>
              <a:rPr lang="zh-CN" altLang="en-US" b="1" dirty="0"/>
              <a:t>网站反爬前端策略</a:t>
            </a:r>
            <a:endParaRPr lang="en-US" altLang="zh-CN" b="1" dirty="0"/>
          </a:p>
          <a:p>
            <a:pPr lvl="1"/>
            <a:r>
              <a:rPr lang="zh-CN" altLang="en-US" b="1" dirty="0"/>
              <a:t>网页在前端显示不一致</a:t>
            </a:r>
            <a:endParaRPr lang="zh-CN" altLang="en-US" dirty="0"/>
          </a:p>
          <a:p>
            <a:pPr lvl="2"/>
            <a:r>
              <a:rPr lang="zh-CN" altLang="en-US" dirty="0"/>
              <a:t>懒加载</a:t>
            </a:r>
            <a:endParaRPr lang="en-US" altLang="zh-CN" dirty="0"/>
          </a:p>
          <a:p>
            <a:pPr lvl="2"/>
            <a:r>
              <a:rPr lang="en-US" altLang="zh-CN" dirty="0"/>
              <a:t>FONT-FACE</a:t>
            </a:r>
            <a:r>
              <a:rPr lang="zh-CN" altLang="en-US" dirty="0"/>
              <a:t>拼凑式   ：猫眼电影里，对于票房数据，展示的并不是纯粹的数字。必须同时爬取字符集，才能识别出数字</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5.4 </a:t>
            </a:r>
            <a:r>
              <a:rPr lang="zh-CN" altLang="en-US" dirty="0"/>
              <a:t>应用实例</a:t>
            </a:r>
            <a:br>
              <a:rPr lang="en-US" altLang="zh-CN" dirty="0"/>
            </a:br>
            <a:r>
              <a:rPr lang="zh-CN" altLang="en-US" dirty="0"/>
              <a:t>实例</a:t>
            </a:r>
            <a:r>
              <a:rPr lang="en-US" altLang="zh-CN" dirty="0"/>
              <a:t>1</a:t>
            </a:r>
            <a:r>
              <a:rPr lang="zh-CN" altLang="en-US" dirty="0"/>
              <a:t>：懒加载   </a:t>
            </a:r>
          </a:p>
        </p:txBody>
      </p:sp>
      <p:sp>
        <p:nvSpPr>
          <p:cNvPr id="3" name="内容占位符 2"/>
          <p:cNvSpPr>
            <a:spLocks noGrp="1"/>
          </p:cNvSpPr>
          <p:nvPr>
            <p:ph idx="1"/>
          </p:nvPr>
        </p:nvSpPr>
        <p:spPr/>
        <p:txBody>
          <a:bodyPr>
            <a:normAutofit fontScale="85000" lnSpcReduction="20000"/>
          </a:bodyPr>
          <a:lstStyle/>
          <a:p>
            <a:r>
              <a:rPr lang="zh-CN" altLang="en-US" dirty="0"/>
              <a:t>网页</a:t>
            </a:r>
            <a:r>
              <a:rPr lang="en-US" altLang="zh-CN" dirty="0"/>
              <a:t>—</a:t>
            </a:r>
            <a:r>
              <a:rPr lang="zh-CN" altLang="en-US" dirty="0"/>
              <a:t>文本，链接各种对象</a:t>
            </a:r>
            <a:endParaRPr lang="en-US" altLang="zh-CN" dirty="0"/>
          </a:p>
          <a:p>
            <a:pPr lvl="1"/>
            <a:r>
              <a:rPr lang="zh-CN" altLang="en-US" dirty="0"/>
              <a:t>图片</a:t>
            </a:r>
            <a:endParaRPr lang="en-US" altLang="zh-CN" dirty="0"/>
          </a:p>
          <a:p>
            <a:pPr lvl="1"/>
            <a:r>
              <a:rPr lang="zh-CN" altLang="en-US" dirty="0"/>
              <a:t>很多优秀的插件，音频，视频，</a:t>
            </a:r>
            <a:r>
              <a:rPr lang="en-US" altLang="zh-CN" dirty="0"/>
              <a:t>flash</a:t>
            </a:r>
          </a:p>
          <a:p>
            <a:r>
              <a:rPr lang="zh-CN" altLang="en-US" b="1" dirty="0"/>
              <a:t>为了避免页面一次性向服务器发送大量请求而造成页面阻塞，我们需要控制请求数量，按照我们需要的量去加载图片。</a:t>
            </a:r>
            <a:endParaRPr lang="en-US" altLang="zh-CN" b="1" dirty="0"/>
          </a:p>
          <a:p>
            <a:pPr lvl="1"/>
            <a:r>
              <a:rPr lang="zh-CN" altLang="en-US" b="1" dirty="0"/>
              <a:t>预加载</a:t>
            </a:r>
            <a:endParaRPr lang="en-US" altLang="zh-CN" b="1" dirty="0"/>
          </a:p>
          <a:p>
            <a:pPr lvl="1"/>
            <a:r>
              <a:rPr lang="zh-CN" altLang="en-US" dirty="0"/>
              <a:t>懒加载</a:t>
            </a:r>
            <a:endParaRPr lang="en-US" altLang="zh-CN" dirty="0"/>
          </a:p>
          <a:p>
            <a:pPr lvl="2"/>
            <a:r>
              <a:rPr lang="zh-CN" altLang="en-US" dirty="0"/>
              <a:t>延时加载，即当对象需要用到的时候再去加载</a:t>
            </a:r>
          </a:p>
          <a:p>
            <a:r>
              <a:rPr lang="zh-CN" altLang="en-US" b="1" dirty="0"/>
              <a:t>懒加载的优点</a:t>
            </a:r>
          </a:p>
          <a:p>
            <a:r>
              <a:rPr lang="zh-CN" altLang="en-US" dirty="0"/>
              <a:t>提高前端性能，按需加载图片减轻服务器负担，提高页面加载速度。</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829196"/>
          </a:xfrm>
        </p:spPr>
        <p:txBody>
          <a:bodyPr>
            <a:normAutofit fontScale="77500" lnSpcReduction="20000"/>
          </a:bodyPr>
          <a:lstStyle/>
          <a:p>
            <a:r>
              <a:rPr lang="zh-CN" altLang="en-US" dirty="0"/>
              <a:t>图片</a:t>
            </a:r>
            <a:r>
              <a:rPr lang="zh-CN" altLang="en-US" b="1" dirty="0"/>
              <a:t>懒加载的原理</a:t>
            </a:r>
          </a:p>
          <a:p>
            <a:pPr lvl="1"/>
            <a:r>
              <a:rPr lang="zh-CN" altLang="en-US" dirty="0"/>
              <a:t>图片的加载是依赖于</a:t>
            </a:r>
            <a:r>
              <a:rPr lang="en-US" altLang="zh-CN" dirty="0" err="1"/>
              <a:t>src</a:t>
            </a:r>
            <a:r>
              <a:rPr lang="zh-CN" altLang="en-US" dirty="0"/>
              <a:t>路径，</a:t>
            </a:r>
            <a:endParaRPr lang="en-US" altLang="zh-CN" dirty="0"/>
          </a:p>
          <a:p>
            <a:pPr lvl="2"/>
            <a:r>
              <a:rPr lang="en-US" altLang="zh-CN" dirty="0" err="1"/>
              <a:t>src</a:t>
            </a:r>
            <a:r>
              <a:rPr lang="zh-CN" altLang="en-US" dirty="0"/>
              <a:t>的值默认是正在加载中的</a:t>
            </a:r>
            <a:r>
              <a:rPr lang="en-US" altLang="zh-CN" dirty="0"/>
              <a:t>GIF</a:t>
            </a:r>
            <a:r>
              <a:rPr lang="zh-CN" altLang="en-US" dirty="0"/>
              <a:t>，而真正的图片路径是保存在暂存器中。</a:t>
            </a:r>
            <a:endParaRPr lang="en-US" altLang="zh-CN" dirty="0"/>
          </a:p>
          <a:p>
            <a:pPr lvl="1"/>
            <a:r>
              <a:rPr lang="zh-CN" altLang="en-US" dirty="0"/>
              <a:t>设置一个暂存器，把图片路劲放到暂存器中，</a:t>
            </a:r>
            <a:endParaRPr lang="en-US" altLang="zh-CN" dirty="0"/>
          </a:p>
          <a:p>
            <a:pPr lvl="2"/>
            <a:r>
              <a:rPr lang="en-US" altLang="zh-CN" dirty="0"/>
              <a:t>Src2</a:t>
            </a:r>
            <a:r>
              <a:rPr lang="zh-CN" altLang="en-US" dirty="0"/>
              <a:t>属性，</a:t>
            </a:r>
            <a:r>
              <a:rPr lang="en-US" altLang="zh-CN" dirty="0"/>
              <a:t>original</a:t>
            </a:r>
            <a:r>
              <a:rPr lang="zh-CN" altLang="en-US" dirty="0"/>
              <a:t>属性</a:t>
            </a:r>
            <a:endParaRPr lang="en-US" altLang="zh-CN" dirty="0"/>
          </a:p>
          <a:p>
            <a:pPr lvl="1"/>
            <a:r>
              <a:rPr lang="zh-CN" altLang="en-US" dirty="0"/>
              <a:t>当需要这个图片加载显示时，</a:t>
            </a:r>
            <a:endParaRPr lang="en-US" altLang="zh-CN" dirty="0"/>
          </a:p>
          <a:p>
            <a:pPr lvl="2"/>
            <a:r>
              <a:rPr lang="zh-CN" altLang="en-US" dirty="0"/>
              <a:t>如何判断图片是否在可是区域？</a:t>
            </a:r>
            <a:endParaRPr lang="en-US" altLang="zh-CN" dirty="0"/>
          </a:p>
          <a:p>
            <a:pPr lvl="3"/>
            <a:r>
              <a:rPr lang="zh-CN" altLang="en-US" dirty="0"/>
              <a:t>我们可以利用元素的偏移高度，对比设备宽度加上滚动条高度来判断该元素是否处于可视区域中</a:t>
            </a:r>
            <a:endParaRPr lang="en-US" altLang="zh-CN" dirty="0"/>
          </a:p>
          <a:p>
            <a:pPr lvl="3"/>
            <a:r>
              <a:rPr lang="zh-CN" altLang="en-US" dirty="0"/>
              <a:t>鼠标滚动</a:t>
            </a:r>
            <a:endParaRPr lang="en-US" altLang="zh-CN" dirty="0"/>
          </a:p>
          <a:p>
            <a:pPr lvl="2"/>
            <a:r>
              <a:rPr lang="zh-CN" altLang="en-US" dirty="0"/>
              <a:t>事件驱动 </a:t>
            </a:r>
            <a:r>
              <a:rPr lang="en-US" altLang="zh-CN" dirty="0"/>
              <a:t>JS </a:t>
            </a:r>
            <a:r>
              <a:rPr lang="zh-CN" altLang="en-US" dirty="0"/>
              <a:t>代码</a:t>
            </a:r>
            <a:endParaRPr lang="en-US" altLang="zh-CN" dirty="0"/>
          </a:p>
          <a:p>
            <a:pPr lvl="1"/>
            <a:r>
              <a:rPr lang="zh-CN" altLang="en-US" dirty="0"/>
              <a:t>把路径赋值给</a:t>
            </a:r>
            <a:r>
              <a:rPr lang="en-US" altLang="zh-CN" dirty="0" err="1"/>
              <a:t>src</a:t>
            </a:r>
            <a:r>
              <a:rPr lang="zh-CN" altLang="en-US" dirty="0"/>
              <a:t>，这样就能实现按需加载，也就是懒加载。</a:t>
            </a:r>
          </a:p>
          <a:p>
            <a:r>
              <a:rPr lang="zh-CN" altLang="en-US" dirty="0"/>
              <a:t>演示 </a:t>
            </a:r>
            <a:endParaRPr lang="en-US" altLang="zh-CN" dirty="0"/>
          </a:p>
          <a:p>
            <a:pPr lvl="1"/>
            <a:r>
              <a:rPr lang="zh-CN" altLang="en-US" b="1" dirty="0">
                <a:hlinkClick r:id="rId2"/>
              </a:rPr>
              <a:t>懒加载的实现原理及一些实现方法</a:t>
            </a:r>
            <a:endParaRPr lang="en-US" altLang="zh-CN" dirty="0"/>
          </a:p>
          <a:p>
            <a:pPr lvl="2"/>
            <a:r>
              <a:rPr lang="en-US" altLang="zh-CN" dirty="0"/>
              <a:t>https://www.cnblogs.com/Raincost-Z/p/12167406.html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html5</a:t>
            </a:r>
            <a:r>
              <a:rPr lang="zh-CN" altLang="en-US" dirty="0"/>
              <a:t>中的</a:t>
            </a:r>
            <a:r>
              <a:rPr lang="en-US" altLang="zh-CN" dirty="0"/>
              <a:t>data-</a:t>
            </a:r>
            <a:r>
              <a:rPr lang="zh-CN" altLang="en-US" dirty="0"/>
              <a:t>属性</a:t>
            </a:r>
            <a:endParaRPr lang="en-US" altLang="zh-CN" dirty="0"/>
          </a:p>
          <a:p>
            <a:pPr lvl="1"/>
            <a:r>
              <a:rPr lang="en-US" altLang="zh-CN" dirty="0"/>
              <a:t>https://www.w3school.com.cn/tags/att_global_data.asp</a:t>
            </a:r>
          </a:p>
          <a:p>
            <a:pPr lvl="1"/>
            <a:r>
              <a:rPr lang="en-US" altLang="zh-CN" dirty="0"/>
              <a:t>data-* </a:t>
            </a:r>
            <a:r>
              <a:rPr lang="zh-CN" altLang="en-US" dirty="0"/>
              <a:t>属性用于存储页面或应用程序的私有自定义数据。</a:t>
            </a:r>
          </a:p>
          <a:p>
            <a:pPr lvl="1"/>
            <a:r>
              <a:rPr lang="en-US" altLang="zh-CN" dirty="0"/>
              <a:t>data-* </a:t>
            </a:r>
            <a:r>
              <a:rPr lang="zh-CN" altLang="en-US" dirty="0"/>
              <a:t>属性赋予我们在所有 </a:t>
            </a:r>
            <a:r>
              <a:rPr lang="en-US" altLang="zh-CN" dirty="0"/>
              <a:t>HTML </a:t>
            </a:r>
            <a:r>
              <a:rPr lang="zh-CN" altLang="en-US" dirty="0"/>
              <a:t>元素上嵌入自定义 </a:t>
            </a:r>
            <a:r>
              <a:rPr lang="en-US" altLang="zh-CN" dirty="0"/>
              <a:t>data </a:t>
            </a:r>
            <a:r>
              <a:rPr lang="zh-CN" altLang="en-US" dirty="0"/>
              <a:t>属性的能力。</a:t>
            </a:r>
          </a:p>
          <a:p>
            <a:pPr lvl="1"/>
            <a:r>
              <a:rPr lang="zh-CN" altLang="en-US" dirty="0"/>
              <a:t>存储的（自定义）数据能够被页面的 </a:t>
            </a:r>
            <a:r>
              <a:rPr lang="en-US" altLang="zh-CN" dirty="0"/>
              <a:t>JavaScript </a:t>
            </a:r>
            <a:r>
              <a:rPr lang="zh-CN" altLang="en-US" dirty="0"/>
              <a:t>中利用，以创建更好的用户体验</a:t>
            </a:r>
            <a:endParaRPr lang="en-US" altLang="zh-CN" dirty="0"/>
          </a:p>
          <a:p>
            <a:pPr lvl="1"/>
            <a:r>
              <a:rPr lang="zh-CN" altLang="en-US" dirty="0"/>
              <a:t>不进行 </a:t>
            </a:r>
            <a:r>
              <a:rPr lang="en-US" altLang="zh-CN" dirty="0"/>
              <a:t>Ajax </a:t>
            </a:r>
            <a:r>
              <a:rPr lang="zh-CN" altLang="en-US" dirty="0"/>
              <a:t>调用或服务器端数据库查询</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爬取懒加图片</a:t>
            </a:r>
            <a:endParaRPr lang="en-US" altLang="zh-CN" b="1" dirty="0"/>
          </a:p>
          <a:p>
            <a:pPr lvl="1"/>
            <a:r>
              <a:rPr lang="zh-CN" altLang="en-US" b="1" dirty="0"/>
              <a:t>简单方法：</a:t>
            </a:r>
            <a:r>
              <a:rPr lang="en-US" altLang="zh-CN" dirty="0"/>
              <a:t> </a:t>
            </a:r>
          </a:p>
          <a:p>
            <a:pPr lvl="2"/>
            <a:r>
              <a:rPr lang="zh-CN" altLang="en-US" dirty="0"/>
              <a:t>寻找替代</a:t>
            </a:r>
            <a:r>
              <a:rPr lang="en-US" altLang="zh-CN" dirty="0" err="1"/>
              <a:t>src</a:t>
            </a:r>
            <a:r>
              <a:rPr lang="zh-CN" altLang="en-US" dirty="0"/>
              <a:t>属性的</a:t>
            </a:r>
            <a:endParaRPr lang="en-US" altLang="zh-CN" dirty="0"/>
          </a:p>
          <a:p>
            <a:pPr lvl="2"/>
            <a:r>
              <a:rPr lang="en-US" altLang="zh-CN" dirty="0"/>
              <a:t>data-</a:t>
            </a:r>
            <a:r>
              <a:rPr lang="zh-CN" altLang="en-US" dirty="0"/>
              <a:t>属性，</a:t>
            </a:r>
            <a:r>
              <a:rPr lang="en-US" altLang="zh-CN" dirty="0"/>
              <a:t>Src2</a:t>
            </a:r>
            <a:r>
              <a:rPr lang="zh-CN" altLang="en-US" dirty="0"/>
              <a:t>属性，</a:t>
            </a:r>
            <a:r>
              <a:rPr lang="en-US" altLang="zh-CN" dirty="0"/>
              <a:t>original</a:t>
            </a:r>
            <a:r>
              <a:rPr lang="zh-CN" altLang="en-US" dirty="0"/>
              <a:t>属性数值</a:t>
            </a:r>
            <a:endParaRPr lang="en-US" altLang="zh-CN" dirty="0"/>
          </a:p>
          <a:p>
            <a:pPr lvl="1"/>
            <a:r>
              <a:rPr lang="zh-CN" altLang="en-US" dirty="0"/>
              <a:t>模拟浏览器方法</a:t>
            </a:r>
            <a:endParaRPr lang="en-US" altLang="zh-CN" dirty="0"/>
          </a:p>
          <a:p>
            <a:pPr lvl="2"/>
            <a:r>
              <a:rPr lang="zh-CN" altLang="en-US" dirty="0"/>
              <a:t>可以解决多种反爬虫</a:t>
            </a:r>
            <a:endParaRPr lang="en-US" altLang="zh-CN" dirty="0"/>
          </a:p>
          <a:p>
            <a:pPr lvl="1"/>
            <a:endParaRPr lang="en-US" altLang="zh-CN" b="1" dirty="0"/>
          </a:p>
          <a:p>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t>爬取懒加图片</a:t>
            </a:r>
            <a:endParaRPr lang="en-US" altLang="zh-CN" b="1" dirty="0"/>
          </a:p>
          <a:p>
            <a:pPr lvl="1"/>
            <a:r>
              <a:rPr lang="zh-CN" altLang="en-US" b="1" dirty="0"/>
              <a:t>简单方法：</a:t>
            </a:r>
            <a:r>
              <a:rPr lang="en-US" altLang="zh-CN" dirty="0"/>
              <a:t> </a:t>
            </a:r>
          </a:p>
          <a:p>
            <a:pPr lvl="2"/>
            <a:r>
              <a:rPr lang="zh-CN" altLang="en-US" dirty="0"/>
              <a:t>寻找替代</a:t>
            </a:r>
            <a:r>
              <a:rPr lang="en-US" altLang="zh-CN" dirty="0" err="1"/>
              <a:t>src</a:t>
            </a:r>
            <a:r>
              <a:rPr lang="zh-CN" altLang="en-US" dirty="0"/>
              <a:t>属性的</a:t>
            </a:r>
            <a:endParaRPr lang="en-US" altLang="zh-CN" dirty="0"/>
          </a:p>
          <a:p>
            <a:pPr lvl="2"/>
            <a:r>
              <a:rPr lang="en-US" altLang="zh-CN" dirty="0"/>
              <a:t>data-</a:t>
            </a:r>
            <a:r>
              <a:rPr lang="zh-CN" altLang="en-US" dirty="0"/>
              <a:t>属性，</a:t>
            </a:r>
            <a:r>
              <a:rPr lang="en-US" altLang="zh-CN" dirty="0"/>
              <a:t>Src2</a:t>
            </a:r>
            <a:r>
              <a:rPr lang="zh-CN" altLang="en-US" dirty="0"/>
              <a:t>属性，</a:t>
            </a:r>
            <a:r>
              <a:rPr lang="en-US" altLang="zh-CN" dirty="0"/>
              <a:t>original</a:t>
            </a:r>
            <a:r>
              <a:rPr lang="zh-CN" altLang="en-US" dirty="0"/>
              <a:t>属性数值</a:t>
            </a:r>
            <a:endParaRPr lang="en-US" altLang="zh-CN" dirty="0"/>
          </a:p>
          <a:p>
            <a:pPr lvl="1"/>
            <a:r>
              <a:rPr lang="zh-CN" altLang="en-US" sz="6000" dirty="0"/>
              <a:t>模拟浏览器</a:t>
            </a:r>
            <a:r>
              <a:rPr lang="zh-CN" altLang="en-US" dirty="0"/>
              <a:t>方法</a:t>
            </a:r>
            <a:endParaRPr lang="en-US" altLang="zh-CN" dirty="0"/>
          </a:p>
          <a:p>
            <a:pPr lvl="2"/>
            <a:r>
              <a:rPr lang="zh-CN" altLang="en-US" dirty="0"/>
              <a:t>可以解决多种反爬虫</a:t>
            </a:r>
            <a:endParaRPr lang="en-US" altLang="zh-CN" dirty="0"/>
          </a:p>
          <a:p>
            <a:pPr lvl="1"/>
            <a:endParaRPr lang="en-US" altLang="zh-CN" b="1" dirty="0"/>
          </a:p>
          <a:p>
            <a:endParaRPr lang="zh-CN" altLang="en-US" dirty="0"/>
          </a:p>
        </p:txBody>
      </p:sp>
    </p:spTree>
    <p:extLst>
      <p:ext uri="{BB962C8B-B14F-4D97-AF65-F5344CB8AC3E}">
        <p14:creationId xmlns:p14="http://schemas.microsoft.com/office/powerpoint/2010/main" val="2651129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6A4EF-6C1D-46AB-85AB-689422B4F5BE}"/>
              </a:ext>
            </a:extLst>
          </p:cNvPr>
          <p:cNvSpPr>
            <a:spLocks noGrp="1"/>
          </p:cNvSpPr>
          <p:nvPr>
            <p:ph type="title"/>
          </p:nvPr>
        </p:nvSpPr>
        <p:spPr/>
        <p:txBody>
          <a:bodyPr/>
          <a:lstStyle/>
          <a:p>
            <a:r>
              <a:rPr lang="zh-CN" altLang="en-US" dirty="0"/>
              <a:t>实例</a:t>
            </a:r>
            <a:r>
              <a:rPr lang="en-US" altLang="zh-CN" dirty="0"/>
              <a:t>2  </a:t>
            </a:r>
            <a:r>
              <a:rPr lang="zh-CN" altLang="en-US" dirty="0"/>
              <a:t>：</a:t>
            </a:r>
            <a:r>
              <a:rPr lang="en-US" altLang="zh-CN" dirty="0"/>
              <a:t>iframe</a:t>
            </a:r>
            <a:endParaRPr lang="zh-CN" altLang="en-US" dirty="0"/>
          </a:p>
        </p:txBody>
      </p:sp>
      <p:sp>
        <p:nvSpPr>
          <p:cNvPr id="3" name="内容占位符 2">
            <a:extLst>
              <a:ext uri="{FF2B5EF4-FFF2-40B4-BE49-F238E27FC236}">
                <a16:creationId xmlns:a16="http://schemas.microsoft.com/office/drawing/2014/main" id="{21AF0704-2B09-4233-ACCC-7C47C43574F7}"/>
              </a:ext>
            </a:extLst>
          </p:cNvPr>
          <p:cNvSpPr>
            <a:spLocks noGrp="1"/>
          </p:cNvSpPr>
          <p:nvPr>
            <p:ph idx="1"/>
          </p:nvPr>
        </p:nvSpPr>
        <p:spPr/>
        <p:txBody>
          <a:bodyPr>
            <a:normAutofit fontScale="70000" lnSpcReduction="20000"/>
          </a:bodyPr>
          <a:lstStyle/>
          <a:p>
            <a:r>
              <a:rPr lang="en-US" altLang="zh-CN" dirty="0"/>
              <a:t>&lt;iframe&gt;</a:t>
            </a:r>
            <a:r>
              <a:rPr lang="zh-CN" altLang="en-US" dirty="0"/>
              <a:t>，又叫浮动帧标记</a:t>
            </a:r>
            <a:endParaRPr lang="en-US" altLang="zh-CN" dirty="0"/>
          </a:p>
          <a:p>
            <a:r>
              <a:rPr lang="zh-CN" altLang="en-US" dirty="0"/>
              <a:t>是内嵌的网页元素</a:t>
            </a:r>
            <a:endParaRPr lang="en-US" altLang="zh-CN" dirty="0"/>
          </a:p>
          <a:p>
            <a:pPr lvl="1"/>
            <a:r>
              <a:rPr lang="zh-CN" altLang="en-US" dirty="0"/>
              <a:t>图片，网页</a:t>
            </a:r>
            <a:endParaRPr lang="en-US" altLang="zh-CN" dirty="0"/>
          </a:p>
          <a:p>
            <a:r>
              <a:rPr lang="zh-CN" altLang="en-US" dirty="0"/>
              <a:t>可以将一个</a:t>
            </a:r>
            <a:r>
              <a:rPr lang="en-US" altLang="zh-CN" dirty="0"/>
              <a:t>html</a:t>
            </a:r>
            <a:r>
              <a:rPr lang="zh-CN" altLang="en-US" dirty="0"/>
              <a:t>文件嵌入到另一个</a:t>
            </a:r>
            <a:r>
              <a:rPr lang="en-US" altLang="zh-CN" dirty="0"/>
              <a:t>html</a:t>
            </a:r>
            <a:r>
              <a:rPr lang="zh-CN" altLang="en-US" dirty="0"/>
              <a:t>文件中显示</a:t>
            </a:r>
            <a:endParaRPr lang="en-US" altLang="zh-CN" dirty="0"/>
          </a:p>
          <a:p>
            <a:r>
              <a:rPr lang="en-US" altLang="zh-CN" dirty="0">
                <a:hlinkClick r:id="rId2"/>
              </a:rPr>
              <a:t>Iframe </a:t>
            </a:r>
            <a:r>
              <a:rPr lang="zh-CN" altLang="en-US" dirty="0">
                <a:hlinkClick r:id="rId2"/>
              </a:rPr>
              <a:t>有什么好处，有什么坏处？国内还有哪些知名网站仍用</a:t>
            </a:r>
            <a:r>
              <a:rPr lang="en-US" altLang="zh-CN" dirty="0">
                <a:hlinkClick r:id="rId2"/>
              </a:rPr>
              <a:t>Iframe</a:t>
            </a:r>
            <a:r>
              <a:rPr lang="zh-CN" altLang="en-US" dirty="0">
                <a:hlinkClick r:id="rId2"/>
              </a:rPr>
              <a:t>，为什么？有哪些原来用的现在抛弃了？又是为什么？ </a:t>
            </a:r>
            <a:r>
              <a:rPr lang="en-US" altLang="zh-CN" dirty="0">
                <a:hlinkClick r:id="rId2"/>
              </a:rPr>
              <a:t>- </a:t>
            </a:r>
            <a:r>
              <a:rPr lang="zh-CN" altLang="en-US" dirty="0">
                <a:hlinkClick r:id="rId2"/>
              </a:rPr>
              <a:t>知乎 </a:t>
            </a:r>
            <a:r>
              <a:rPr lang="en-US" altLang="zh-CN" dirty="0">
                <a:hlinkClick r:id="rId2"/>
              </a:rPr>
              <a:t>(zhihu.com)</a:t>
            </a:r>
            <a:endParaRPr lang="en-US" altLang="zh-CN" dirty="0"/>
          </a:p>
          <a:p>
            <a:pPr marL="0" indent="0">
              <a:buNone/>
            </a:pPr>
            <a:endParaRPr lang="en-US" altLang="zh-CN" sz="2200" dirty="0"/>
          </a:p>
          <a:p>
            <a:pPr marL="0" indent="0">
              <a:buNone/>
            </a:pPr>
            <a:r>
              <a:rPr lang="en-US" altLang="zh-CN" sz="2200" dirty="0"/>
              <a:t>&lt;html&gt;</a:t>
            </a:r>
          </a:p>
          <a:p>
            <a:pPr marL="0" indent="0">
              <a:buNone/>
            </a:pPr>
            <a:r>
              <a:rPr lang="en-US" altLang="zh-CN" sz="2200" dirty="0"/>
              <a:t>  &lt;body&gt;</a:t>
            </a:r>
          </a:p>
          <a:p>
            <a:pPr marL="0" indent="0">
              <a:buNone/>
            </a:pPr>
            <a:r>
              <a:rPr lang="en-US" altLang="zh-CN" sz="2200" dirty="0"/>
              <a:t>    &lt;iframe </a:t>
            </a:r>
            <a:r>
              <a:rPr lang="en-US" altLang="zh-CN" sz="2200" dirty="0" err="1"/>
              <a:t>src</a:t>
            </a:r>
            <a:r>
              <a:rPr lang="en-US" altLang="zh-CN" sz="2200" dirty="0"/>
              <a:t>="/</a:t>
            </a:r>
            <a:r>
              <a:rPr lang="en-US" altLang="zh-CN" sz="2200" dirty="0" err="1"/>
              <a:t>i</a:t>
            </a:r>
            <a:r>
              <a:rPr lang="en-US" altLang="zh-CN" sz="2200" dirty="0"/>
              <a:t>/eg_landscape</a:t>
            </a:r>
            <a:r>
              <a:rPr lang="en-US" altLang="zh-CN" sz="2200" dirty="0">
                <a:solidFill>
                  <a:srgbClr val="FF0000"/>
                </a:solidFill>
              </a:rPr>
              <a:t>.jpg</a:t>
            </a:r>
            <a:r>
              <a:rPr lang="en-US" altLang="zh-CN" sz="2200" dirty="0"/>
              <a:t>"&gt;&lt;/iframe&gt;</a:t>
            </a:r>
          </a:p>
          <a:p>
            <a:pPr marL="0" indent="0">
              <a:buNone/>
            </a:pPr>
            <a:r>
              <a:rPr lang="en-US" altLang="zh-CN" sz="2200" dirty="0"/>
              <a:t>    &lt;p&gt;</a:t>
            </a:r>
            <a:r>
              <a:rPr lang="zh-CN" altLang="en-US" sz="2200" dirty="0"/>
              <a:t>一些老的浏览器不支持 </a:t>
            </a:r>
            <a:r>
              <a:rPr lang="en-US" altLang="zh-CN" sz="2200" dirty="0"/>
              <a:t>iframe</a:t>
            </a:r>
            <a:r>
              <a:rPr lang="zh-CN" altLang="en-US" sz="2200" dirty="0"/>
              <a:t>。</a:t>
            </a:r>
            <a:r>
              <a:rPr lang="en-US" altLang="zh-CN" sz="2200" dirty="0"/>
              <a:t>&lt;/p&gt;</a:t>
            </a:r>
          </a:p>
          <a:p>
            <a:pPr marL="0" indent="0">
              <a:buNone/>
            </a:pPr>
            <a:r>
              <a:rPr lang="en-US" altLang="zh-CN" sz="2200" dirty="0"/>
              <a:t>    &lt;p&gt;</a:t>
            </a:r>
            <a:r>
              <a:rPr lang="zh-CN" altLang="en-US" sz="2200" dirty="0"/>
              <a:t>如果得不到支持，</a:t>
            </a:r>
            <a:r>
              <a:rPr lang="en-US" altLang="zh-CN" sz="2200" dirty="0"/>
              <a:t>iframe </a:t>
            </a:r>
            <a:r>
              <a:rPr lang="zh-CN" altLang="en-US" sz="2200" dirty="0"/>
              <a:t>是不可见的。</a:t>
            </a:r>
            <a:r>
              <a:rPr lang="en-US" altLang="zh-CN" sz="2200" dirty="0"/>
              <a:t>&lt;/p&gt;</a:t>
            </a:r>
          </a:p>
          <a:p>
            <a:pPr marL="0" indent="0">
              <a:buNone/>
            </a:pPr>
            <a:r>
              <a:rPr lang="en-US" altLang="zh-CN" sz="2200" dirty="0"/>
              <a:t>  &lt;/body&gt;</a:t>
            </a:r>
          </a:p>
          <a:p>
            <a:pPr marL="0" indent="0">
              <a:buNone/>
            </a:pPr>
            <a:r>
              <a:rPr lang="en-US" altLang="zh-CN" sz="2200" dirty="0"/>
              <a:t>&lt;/html&gt;</a:t>
            </a:r>
            <a:endParaRPr lang="zh-CN" altLang="en-US" sz="2200" dirty="0"/>
          </a:p>
        </p:txBody>
      </p:sp>
      <p:graphicFrame>
        <p:nvGraphicFramePr>
          <p:cNvPr id="4" name="对象 3">
            <a:extLst>
              <a:ext uri="{FF2B5EF4-FFF2-40B4-BE49-F238E27FC236}">
                <a16:creationId xmlns:a16="http://schemas.microsoft.com/office/drawing/2014/main" id="{FC055BA3-2685-47BD-BB28-F27DEE12FC79}"/>
              </a:ext>
            </a:extLst>
          </p:cNvPr>
          <p:cNvGraphicFramePr>
            <a:graphicFrameLocks noChangeAspect="1"/>
          </p:cNvGraphicFramePr>
          <p:nvPr/>
        </p:nvGraphicFramePr>
        <p:xfrm>
          <a:off x="5292080" y="3863181"/>
          <a:ext cx="3057525" cy="2486025"/>
        </p:xfrm>
        <a:graphic>
          <a:graphicData uri="http://schemas.openxmlformats.org/presentationml/2006/ole">
            <mc:AlternateContent xmlns:mc="http://schemas.openxmlformats.org/markup-compatibility/2006">
              <mc:Choice xmlns:v="urn:schemas-microsoft-com:vml" Requires="v">
                <p:oleObj name="BMP 图像" r:id="rId3" imgW="3057480" imgH="2486160" progId="Paint.Picture">
                  <p:embed/>
                </p:oleObj>
              </mc:Choice>
              <mc:Fallback>
                <p:oleObj name="BMP 图像" r:id="rId3" imgW="3057480" imgH="2486160" progId="Paint.Picture">
                  <p:embed/>
                  <p:pic>
                    <p:nvPicPr>
                      <p:cNvPr id="4" name="对象 3">
                        <a:extLst>
                          <a:ext uri="{FF2B5EF4-FFF2-40B4-BE49-F238E27FC236}">
                            <a16:creationId xmlns:a16="http://schemas.microsoft.com/office/drawing/2014/main" id="{FC055BA3-2685-47BD-BB28-F27DEE12FC79}"/>
                          </a:ext>
                        </a:extLst>
                      </p:cNvPr>
                      <p:cNvPicPr/>
                      <p:nvPr/>
                    </p:nvPicPr>
                    <p:blipFill>
                      <a:blip r:embed="rId4"/>
                      <a:stretch>
                        <a:fillRect/>
                      </a:stretch>
                    </p:blipFill>
                    <p:spPr>
                      <a:xfrm>
                        <a:off x="5292080" y="3863181"/>
                        <a:ext cx="3057525" cy="2486025"/>
                      </a:xfrm>
                      <a:prstGeom prst="rect">
                        <a:avLst/>
                      </a:prstGeom>
                    </p:spPr>
                  </p:pic>
                </p:oleObj>
              </mc:Fallback>
            </mc:AlternateContent>
          </a:graphicData>
        </a:graphic>
      </p:graphicFrame>
    </p:spTree>
    <p:extLst>
      <p:ext uri="{BB962C8B-B14F-4D97-AF65-F5344CB8AC3E}">
        <p14:creationId xmlns:p14="http://schemas.microsoft.com/office/powerpoint/2010/main" val="32929466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FF532-7C5C-4ABC-AA4E-D81773DF0F71}"/>
              </a:ext>
            </a:extLst>
          </p:cNvPr>
          <p:cNvSpPr>
            <a:spLocks noGrp="1"/>
          </p:cNvSpPr>
          <p:nvPr>
            <p:ph type="title"/>
          </p:nvPr>
        </p:nvSpPr>
        <p:spPr/>
        <p:txBody>
          <a:bodyPr/>
          <a:lstStyle/>
          <a:p>
            <a:pPr algn="l"/>
            <a:r>
              <a:rPr lang="zh-CN" altLang="en-US" dirty="0"/>
              <a:t>网易云音乐</a:t>
            </a:r>
          </a:p>
        </p:txBody>
      </p:sp>
      <p:sp>
        <p:nvSpPr>
          <p:cNvPr id="3" name="内容占位符 2">
            <a:extLst>
              <a:ext uri="{FF2B5EF4-FFF2-40B4-BE49-F238E27FC236}">
                <a16:creationId xmlns:a16="http://schemas.microsoft.com/office/drawing/2014/main" id="{508A08E4-613B-4188-A562-2788F9E65C39}"/>
              </a:ext>
            </a:extLst>
          </p:cNvPr>
          <p:cNvSpPr>
            <a:spLocks noGrp="1"/>
          </p:cNvSpPr>
          <p:nvPr>
            <p:ph idx="1"/>
          </p:nvPr>
        </p:nvSpPr>
        <p:spPr>
          <a:xfrm>
            <a:off x="457200" y="1600200"/>
            <a:ext cx="9155360" cy="4525963"/>
          </a:xfrm>
        </p:spPr>
        <p:txBody>
          <a:bodyPr/>
          <a:lstStyle/>
          <a:p>
            <a:endParaRPr lang="zh-CN" altLang="en-US" dirty="0"/>
          </a:p>
        </p:txBody>
      </p:sp>
      <p:graphicFrame>
        <p:nvGraphicFramePr>
          <p:cNvPr id="4" name="对象 3">
            <a:extLst>
              <a:ext uri="{FF2B5EF4-FFF2-40B4-BE49-F238E27FC236}">
                <a16:creationId xmlns:a16="http://schemas.microsoft.com/office/drawing/2014/main" id="{0A972213-F808-453C-B731-86CF235A6E08}"/>
              </a:ext>
            </a:extLst>
          </p:cNvPr>
          <p:cNvGraphicFramePr>
            <a:graphicFrameLocks noChangeAspect="1"/>
          </p:cNvGraphicFramePr>
          <p:nvPr/>
        </p:nvGraphicFramePr>
        <p:xfrm>
          <a:off x="611560" y="1238250"/>
          <a:ext cx="8229600" cy="5619750"/>
        </p:xfrm>
        <a:graphic>
          <a:graphicData uri="http://schemas.openxmlformats.org/presentationml/2006/ole">
            <mc:AlternateContent xmlns:mc="http://schemas.openxmlformats.org/markup-compatibility/2006">
              <mc:Choice xmlns:v="urn:schemas-microsoft-com:vml" Requires="v">
                <p:oleObj name="BMP 图像" r:id="rId2" imgW="7734240" imgH="5619600" progId="Paint.Picture">
                  <p:embed/>
                </p:oleObj>
              </mc:Choice>
              <mc:Fallback>
                <p:oleObj name="BMP 图像" r:id="rId2" imgW="7734240" imgH="5619600" progId="Paint.Picture">
                  <p:embed/>
                  <p:pic>
                    <p:nvPicPr>
                      <p:cNvPr id="4" name="对象 3">
                        <a:extLst>
                          <a:ext uri="{FF2B5EF4-FFF2-40B4-BE49-F238E27FC236}">
                            <a16:creationId xmlns:a16="http://schemas.microsoft.com/office/drawing/2014/main" id="{0A972213-F808-453C-B731-86CF235A6E08}"/>
                          </a:ext>
                        </a:extLst>
                      </p:cNvPr>
                      <p:cNvPicPr/>
                      <p:nvPr/>
                    </p:nvPicPr>
                    <p:blipFill>
                      <a:blip r:embed="rId3"/>
                      <a:stretch>
                        <a:fillRect/>
                      </a:stretch>
                    </p:blipFill>
                    <p:spPr>
                      <a:xfrm>
                        <a:off x="611560" y="1238250"/>
                        <a:ext cx="8229600" cy="5619750"/>
                      </a:xfrm>
                      <a:prstGeom prst="rect">
                        <a:avLst/>
                      </a:prstGeom>
                    </p:spPr>
                  </p:pic>
                </p:oleObj>
              </mc:Fallback>
            </mc:AlternateContent>
          </a:graphicData>
        </a:graphic>
      </p:graphicFrame>
    </p:spTree>
    <p:extLst>
      <p:ext uri="{BB962C8B-B14F-4D97-AF65-F5344CB8AC3E}">
        <p14:creationId xmlns:p14="http://schemas.microsoft.com/office/powerpoint/2010/main" val="246072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r>
              <a:rPr lang="zh-CN" altLang="en-US" b="1" dirty="0"/>
              <a:t>爬虫工作过程</a:t>
            </a:r>
            <a:endParaRPr lang="en-US" altLang="zh-CN" b="1" dirty="0"/>
          </a:p>
          <a:p>
            <a:pPr lvl="1"/>
            <a:r>
              <a:rPr lang="zh-CN" altLang="en-US" dirty="0"/>
              <a:t>把</a:t>
            </a:r>
            <a:r>
              <a:rPr lang="en-US" altLang="zh-CN" dirty="0"/>
              <a:t>URL</a:t>
            </a:r>
            <a:r>
              <a:rPr lang="zh-CN" altLang="en-US" dirty="0"/>
              <a:t>地址中指定的网络资源从网络流中读取出来，保存到本地</a:t>
            </a:r>
            <a:endParaRPr lang="en-US" altLang="zh-CN" dirty="0"/>
          </a:p>
          <a:p>
            <a:pPr lvl="2"/>
            <a:r>
              <a:rPr lang="en-US" dirty="0"/>
              <a:t>python</a:t>
            </a:r>
            <a:r>
              <a:rPr lang="en-US" altLang="zh-CN" dirty="0"/>
              <a:t>2</a:t>
            </a:r>
            <a:r>
              <a:rPr lang="en-US" dirty="0"/>
              <a:t>.x   Urllib2</a:t>
            </a:r>
          </a:p>
          <a:p>
            <a:pPr lvl="2"/>
            <a:r>
              <a:rPr lang="en-US" dirty="0"/>
              <a:t>python3.x   </a:t>
            </a:r>
            <a:r>
              <a:rPr lang="zh-CN" altLang="en-US" dirty="0"/>
              <a:t>被修改为</a:t>
            </a:r>
            <a:r>
              <a:rPr lang="en-US" dirty="0" err="1"/>
              <a:t>urllib.request</a:t>
            </a:r>
            <a:endParaRPr lang="en-US" altLang="zh-CN" dirty="0"/>
          </a:p>
          <a:p>
            <a:pPr lvl="1"/>
            <a:r>
              <a:rPr lang="zh-CN" altLang="en-US" b="1" dirty="0"/>
              <a:t>过滤</a:t>
            </a:r>
            <a:endParaRPr lang="en-US" altLang="zh-CN" b="1" dirty="0"/>
          </a:p>
          <a:p>
            <a:pPr lvl="2"/>
            <a:r>
              <a:rPr lang="en-US" altLang="zh-CN" b="1" dirty="0"/>
              <a:t>Re</a:t>
            </a:r>
          </a:p>
          <a:p>
            <a:pPr lvl="2"/>
            <a:r>
              <a:rPr lang="en-US" altLang="zh-CN" b="1" dirty="0"/>
              <a:t>bs4</a:t>
            </a:r>
          </a:p>
        </p:txBody>
      </p:sp>
    </p:spTree>
    <p:extLst>
      <p:ext uri="{BB962C8B-B14F-4D97-AF65-F5344CB8AC3E}">
        <p14:creationId xmlns:p14="http://schemas.microsoft.com/office/powerpoint/2010/main" val="3644060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D870D-6FD1-481E-8A91-9088268A4D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2EAD4F7-114B-45C3-9B75-4003210C4062}"/>
              </a:ext>
            </a:extLst>
          </p:cNvPr>
          <p:cNvSpPr>
            <a:spLocks noGrp="1"/>
          </p:cNvSpPr>
          <p:nvPr>
            <p:ph idx="1"/>
          </p:nvPr>
        </p:nvSpPr>
        <p:spPr/>
        <p:txBody>
          <a:bodyPr/>
          <a:lstStyle/>
          <a:p>
            <a:r>
              <a:rPr lang="en-US" altLang="zh-CN" b="1" dirty="0"/>
              <a:t>Selenium</a:t>
            </a:r>
            <a:r>
              <a:rPr lang="zh-CN" altLang="en-US" b="1" dirty="0"/>
              <a:t>  定位，切换 </a:t>
            </a:r>
            <a:r>
              <a:rPr lang="en-US" altLang="zh-CN" b="1" dirty="0"/>
              <a:t>iframe</a:t>
            </a:r>
          </a:p>
          <a:p>
            <a:endParaRPr lang="zh-CN" altLang="en-US" dirty="0"/>
          </a:p>
        </p:txBody>
      </p:sp>
      <p:pic>
        <p:nvPicPr>
          <p:cNvPr id="4" name="图片 3">
            <a:extLst>
              <a:ext uri="{FF2B5EF4-FFF2-40B4-BE49-F238E27FC236}">
                <a16:creationId xmlns:a16="http://schemas.microsoft.com/office/drawing/2014/main" id="{3FE75670-F22C-4E3D-8CED-C43616C8FDFE}"/>
              </a:ext>
            </a:extLst>
          </p:cNvPr>
          <p:cNvPicPr/>
          <p:nvPr/>
        </p:nvPicPr>
        <p:blipFill>
          <a:blip r:embed="rId2"/>
          <a:stretch>
            <a:fillRect/>
          </a:stretch>
        </p:blipFill>
        <p:spPr>
          <a:xfrm>
            <a:off x="755576" y="2636912"/>
            <a:ext cx="7560840" cy="1368152"/>
          </a:xfrm>
          <a:prstGeom prst="rect">
            <a:avLst/>
          </a:prstGeom>
          <a:noFill/>
          <a:ln>
            <a:noFill/>
          </a:ln>
        </p:spPr>
      </p:pic>
    </p:spTree>
    <p:extLst>
      <p:ext uri="{BB962C8B-B14F-4D97-AF65-F5344CB8AC3E}">
        <p14:creationId xmlns:p14="http://schemas.microsoft.com/office/powerpoint/2010/main" val="2819980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FA282-68DC-40D7-B0F8-CB89AA1ACFBB}"/>
              </a:ext>
            </a:extLst>
          </p:cNvPr>
          <p:cNvSpPr>
            <a:spLocks noGrp="1"/>
          </p:cNvSpPr>
          <p:nvPr>
            <p:ph type="title"/>
          </p:nvPr>
        </p:nvSpPr>
        <p:spPr/>
        <p:txBody>
          <a:bodyPr/>
          <a:lstStyle/>
          <a:p>
            <a:pPr algn="l"/>
            <a:r>
              <a:rPr lang="zh-CN" altLang="zh-CN" dirty="0"/>
              <a:t>分页的问题</a:t>
            </a:r>
            <a:endParaRPr lang="zh-CN" altLang="en-US" dirty="0"/>
          </a:p>
        </p:txBody>
      </p:sp>
      <p:pic>
        <p:nvPicPr>
          <p:cNvPr id="4" name="内容占位符 3">
            <a:extLst>
              <a:ext uri="{FF2B5EF4-FFF2-40B4-BE49-F238E27FC236}">
                <a16:creationId xmlns:a16="http://schemas.microsoft.com/office/drawing/2014/main" id="{ED33837E-8A65-4CFD-86E5-1F84BAC84C45}"/>
              </a:ext>
            </a:extLst>
          </p:cNvPr>
          <p:cNvPicPr>
            <a:picLocks noGrp="1"/>
          </p:cNvPicPr>
          <p:nvPr>
            <p:ph idx="1"/>
          </p:nvPr>
        </p:nvPicPr>
        <p:blipFill>
          <a:blip r:embed="rId2"/>
          <a:stretch>
            <a:fillRect/>
          </a:stretch>
        </p:blipFill>
        <p:spPr>
          <a:xfrm>
            <a:off x="642392" y="1443906"/>
            <a:ext cx="7859216" cy="4738538"/>
          </a:xfrm>
          <a:prstGeom prst="rect">
            <a:avLst/>
          </a:prstGeom>
          <a:noFill/>
          <a:ln>
            <a:noFill/>
          </a:ln>
        </p:spPr>
      </p:pic>
    </p:spTree>
    <p:extLst>
      <p:ext uri="{BB962C8B-B14F-4D97-AF65-F5344CB8AC3E}">
        <p14:creationId xmlns:p14="http://schemas.microsoft.com/office/powerpoint/2010/main" val="2404758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4B9A5-4439-49C9-838D-68576ED9D827}"/>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2029F8ED-CC87-47BF-9383-877056513847}"/>
              </a:ext>
            </a:extLst>
          </p:cNvPr>
          <p:cNvPicPr>
            <a:picLocks noGrp="1"/>
          </p:cNvPicPr>
          <p:nvPr>
            <p:ph idx="1"/>
          </p:nvPr>
        </p:nvPicPr>
        <p:blipFill>
          <a:blip r:embed="rId2"/>
          <a:stretch>
            <a:fillRect/>
          </a:stretch>
        </p:blipFill>
        <p:spPr>
          <a:xfrm>
            <a:off x="911927" y="1600200"/>
            <a:ext cx="7320145" cy="4525963"/>
          </a:xfrm>
          <a:prstGeom prst="rect">
            <a:avLst/>
          </a:prstGeom>
          <a:noFill/>
          <a:ln>
            <a:noFill/>
          </a:ln>
        </p:spPr>
      </p:pic>
    </p:spTree>
    <p:extLst>
      <p:ext uri="{BB962C8B-B14F-4D97-AF65-F5344CB8AC3E}">
        <p14:creationId xmlns:p14="http://schemas.microsoft.com/office/powerpoint/2010/main" val="3727406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EA579-6949-5059-1130-A62E4D12D9CB}"/>
              </a:ext>
            </a:extLst>
          </p:cNvPr>
          <p:cNvSpPr>
            <a:spLocks noGrp="1"/>
          </p:cNvSpPr>
          <p:nvPr>
            <p:ph type="title"/>
          </p:nvPr>
        </p:nvSpPr>
        <p:spPr/>
        <p:txBody>
          <a:bodyPr>
            <a:normAutofit fontScale="90000"/>
          </a:bodyPr>
          <a:lstStyle/>
          <a:p>
            <a:r>
              <a:rPr lang="en-US" altLang="zh-CN" dirty="0"/>
              <a:t>5.5 </a:t>
            </a:r>
            <a:r>
              <a:rPr lang="zh-CN" altLang="en-US" dirty="0"/>
              <a:t>在 </a:t>
            </a:r>
            <a:r>
              <a:rPr lang="en-US" altLang="zh-CN" dirty="0" err="1"/>
              <a:t>Scrapy</a:t>
            </a:r>
            <a:r>
              <a:rPr lang="en-US" altLang="zh-CN" dirty="0"/>
              <a:t> </a:t>
            </a:r>
            <a:r>
              <a:rPr lang="zh-CN" altLang="en-US" dirty="0"/>
              <a:t>项目中整合 </a:t>
            </a:r>
            <a:r>
              <a:rPr lang="en-US" altLang="zh-CN" dirty="0"/>
              <a:t>Selenium</a:t>
            </a:r>
            <a:endParaRPr lang="zh-CN" altLang="en-US" dirty="0"/>
          </a:p>
        </p:txBody>
      </p:sp>
      <p:sp>
        <p:nvSpPr>
          <p:cNvPr id="3" name="内容占位符 2">
            <a:extLst>
              <a:ext uri="{FF2B5EF4-FFF2-40B4-BE49-F238E27FC236}">
                <a16:creationId xmlns:a16="http://schemas.microsoft.com/office/drawing/2014/main" id="{1AE75838-2357-1BD7-49E8-E2B959F63BA6}"/>
              </a:ext>
            </a:extLst>
          </p:cNvPr>
          <p:cNvSpPr>
            <a:spLocks noGrp="1"/>
          </p:cNvSpPr>
          <p:nvPr>
            <p:ph idx="1"/>
          </p:nvPr>
        </p:nvSpPr>
        <p:spPr/>
        <p:txBody>
          <a:bodyPr>
            <a:normAutofit/>
          </a:bodyPr>
          <a:lstStyle/>
          <a:p>
            <a:r>
              <a:rPr lang="zh-CN" altLang="en-US" sz="2400" dirty="0"/>
              <a:t>成功安装</a:t>
            </a:r>
            <a:r>
              <a:rPr lang="en-US" altLang="zh-CN" sz="2400" dirty="0"/>
              <a:t>Selenium</a:t>
            </a:r>
            <a:r>
              <a:rPr lang="zh-CN" altLang="en-US" sz="2400" dirty="0"/>
              <a:t>、驱动及目标浏览器</a:t>
            </a:r>
            <a:endParaRPr lang="en-US" altLang="zh-CN" sz="2400" dirty="0"/>
          </a:p>
          <a:p>
            <a:r>
              <a:rPr lang="en-US" altLang="zh-CN" sz="2400" b="1" dirty="0">
                <a:latin typeface="Arial" panose="020B0604020202020204" pitchFamily="34" charset="0"/>
              </a:rPr>
              <a:t>setting</a:t>
            </a:r>
            <a:r>
              <a:rPr lang="zh-CN" altLang="en-US" sz="2400" b="1" dirty="0">
                <a:latin typeface="Arial" panose="020B0604020202020204" pitchFamily="34" charset="0"/>
              </a:rPr>
              <a:t>中设置：</a:t>
            </a:r>
            <a:r>
              <a:rPr lang="en-US" altLang="zh-CN" sz="2400" dirty="0">
                <a:solidFill>
                  <a:srgbClr val="000000"/>
                </a:solidFill>
                <a:latin typeface="Consolas" panose="020B0609020204030204" pitchFamily="49" charset="0"/>
              </a:rPr>
              <a:t> </a:t>
            </a:r>
            <a:r>
              <a:rPr lang="en-US" altLang="zh-CN" sz="2400" b="1" dirty="0">
                <a:latin typeface="Arial" panose="020B0604020202020204" pitchFamily="34" charset="0"/>
              </a:rPr>
              <a:t>ROBOTSTXT_OBEY=False</a:t>
            </a:r>
          </a:p>
          <a:p>
            <a:r>
              <a:rPr lang="zh-CN" altLang="en-US" sz="2400" b="1" dirty="0">
                <a:latin typeface="Arial" panose="020B0604020202020204" pitchFamily="34" charset="0"/>
              </a:rPr>
              <a:t>在</a:t>
            </a:r>
            <a:r>
              <a:rPr lang="en-US" altLang="zh-CN" sz="2400" b="1" dirty="0">
                <a:latin typeface="Arial" panose="020B0604020202020204" pitchFamily="34" charset="0"/>
              </a:rPr>
              <a:t>spider</a:t>
            </a:r>
            <a:r>
              <a:rPr lang="zh-CN" altLang="en-US" sz="2400" b="1" dirty="0">
                <a:latin typeface="Arial" panose="020B0604020202020204" pitchFamily="34" charset="0"/>
              </a:rPr>
              <a:t>爬虫主文件</a:t>
            </a:r>
            <a:endParaRPr lang="zh-CN" altLang="en-US" sz="2400" dirty="0"/>
          </a:p>
        </p:txBody>
      </p:sp>
      <p:pic>
        <p:nvPicPr>
          <p:cNvPr id="6" name="图片 5">
            <a:extLst>
              <a:ext uri="{FF2B5EF4-FFF2-40B4-BE49-F238E27FC236}">
                <a16:creationId xmlns:a16="http://schemas.microsoft.com/office/drawing/2014/main" id="{8E6C1145-8C2B-49FE-BF27-EABECCD71586}"/>
              </a:ext>
            </a:extLst>
          </p:cNvPr>
          <p:cNvPicPr>
            <a:picLocks noChangeAspect="1"/>
          </p:cNvPicPr>
          <p:nvPr/>
        </p:nvPicPr>
        <p:blipFill>
          <a:blip r:embed="rId2"/>
          <a:stretch>
            <a:fillRect/>
          </a:stretch>
        </p:blipFill>
        <p:spPr>
          <a:xfrm>
            <a:off x="755576" y="2988263"/>
            <a:ext cx="8210550" cy="3620269"/>
          </a:xfrm>
          <a:prstGeom prst="rect">
            <a:avLst/>
          </a:prstGeom>
        </p:spPr>
      </p:pic>
    </p:spTree>
    <p:extLst>
      <p:ext uri="{BB962C8B-B14F-4D97-AF65-F5344CB8AC3E}">
        <p14:creationId xmlns:p14="http://schemas.microsoft.com/office/powerpoint/2010/main" val="4172499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A4A7A-D85C-46BC-9A3A-DD9DC3F4EEB0}"/>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701FF5B-5143-4B65-A16A-C1D860206703}"/>
              </a:ext>
            </a:extLst>
          </p:cNvPr>
          <p:cNvPicPr>
            <a:picLocks noGrp="1" noChangeAspect="1"/>
          </p:cNvPicPr>
          <p:nvPr>
            <p:ph idx="1"/>
          </p:nvPr>
        </p:nvPicPr>
        <p:blipFill>
          <a:blip r:embed="rId2"/>
          <a:stretch>
            <a:fillRect/>
          </a:stretch>
        </p:blipFill>
        <p:spPr>
          <a:xfrm>
            <a:off x="1266825" y="2058194"/>
            <a:ext cx="6610350" cy="3609975"/>
          </a:xfrm>
          <a:prstGeom prst="rect">
            <a:avLst/>
          </a:prstGeom>
        </p:spPr>
      </p:pic>
    </p:spTree>
    <p:extLst>
      <p:ext uri="{BB962C8B-B14F-4D97-AF65-F5344CB8AC3E}">
        <p14:creationId xmlns:p14="http://schemas.microsoft.com/office/powerpoint/2010/main" val="2531704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E9862-73C8-1DA2-31CE-AC8CB640B73C}"/>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87F7C9D-27F2-48B4-80C8-915CE9D15BD3}"/>
              </a:ext>
            </a:extLst>
          </p:cNvPr>
          <p:cNvPicPr>
            <a:picLocks noChangeAspect="1"/>
          </p:cNvPicPr>
          <p:nvPr/>
        </p:nvPicPr>
        <p:blipFill>
          <a:blip r:embed="rId3"/>
          <a:stretch>
            <a:fillRect/>
          </a:stretch>
        </p:blipFill>
        <p:spPr>
          <a:xfrm>
            <a:off x="755576" y="116632"/>
            <a:ext cx="7250045" cy="6624736"/>
          </a:xfrm>
          <a:prstGeom prst="rect">
            <a:avLst/>
          </a:prstGeom>
        </p:spPr>
      </p:pic>
    </p:spTree>
    <p:extLst>
      <p:ext uri="{BB962C8B-B14F-4D97-AF65-F5344CB8AC3E}">
        <p14:creationId xmlns:p14="http://schemas.microsoft.com/office/powerpoint/2010/main" val="1533048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C8AF5-4E8E-5182-1811-F25085639FE2}"/>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8AFBE594-3CC9-2848-BA9F-6F3BE29E5AAF}"/>
              </a:ext>
            </a:extLst>
          </p:cNvPr>
          <p:cNvPicPr>
            <a:picLocks noGrp="1" noChangeAspect="1"/>
          </p:cNvPicPr>
          <p:nvPr>
            <p:ph idx="1"/>
          </p:nvPr>
        </p:nvPicPr>
        <p:blipFill>
          <a:blip r:embed="rId2"/>
          <a:stretch>
            <a:fillRect/>
          </a:stretch>
        </p:blipFill>
        <p:spPr>
          <a:xfrm>
            <a:off x="444461" y="1421857"/>
            <a:ext cx="8229600" cy="4014285"/>
          </a:xfrm>
        </p:spPr>
      </p:pic>
    </p:spTree>
    <p:extLst>
      <p:ext uri="{BB962C8B-B14F-4D97-AF65-F5344CB8AC3E}">
        <p14:creationId xmlns:p14="http://schemas.microsoft.com/office/powerpoint/2010/main" val="475379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75F78-6F25-E603-4150-BB5BE51B554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8ADA746-83B7-A39A-9EC2-7C263A6713B6}"/>
              </a:ext>
            </a:extLst>
          </p:cNvPr>
          <p:cNvSpPr>
            <a:spLocks noGrp="1"/>
          </p:cNvSpPr>
          <p:nvPr>
            <p:ph idx="1"/>
          </p:nvPr>
        </p:nvSpPr>
        <p:spPr/>
        <p:txBody>
          <a:bodyPr/>
          <a:lstStyle/>
          <a:p>
            <a:r>
              <a:rPr lang="zh-CN" altLang="en-US" dirty="0">
                <a:hlinkClick r:id="rId2"/>
              </a:rPr>
              <a:t>解决</a:t>
            </a:r>
            <a:r>
              <a:rPr lang="en-US" altLang="zh-CN" dirty="0">
                <a:hlinkClick r:id="rId2"/>
              </a:rPr>
              <a:t>selenium + </a:t>
            </a:r>
            <a:r>
              <a:rPr lang="en-US" altLang="zh-CN" dirty="0" err="1">
                <a:hlinkClick r:id="rId2"/>
              </a:rPr>
              <a:t>chromedriver</a:t>
            </a:r>
            <a:r>
              <a:rPr lang="zh-CN" altLang="en-US" dirty="0">
                <a:hlinkClick r:id="rId2"/>
              </a:rPr>
              <a:t>被知乎反爬的问题</a:t>
            </a:r>
            <a:r>
              <a:rPr lang="en-US" altLang="zh-CN" dirty="0">
                <a:hlinkClick r:id="rId2"/>
              </a:rPr>
              <a:t>_</a:t>
            </a:r>
            <a:r>
              <a:rPr lang="zh-CN" altLang="en-US" dirty="0">
                <a:hlinkClick r:id="rId2"/>
              </a:rPr>
              <a:t>安科网 </a:t>
            </a:r>
            <a:r>
              <a:rPr lang="en-US" altLang="zh-CN" dirty="0">
                <a:hlinkClick r:id="rId2"/>
              </a:rPr>
              <a:t>(ancii.com)</a:t>
            </a:r>
            <a:endParaRPr lang="zh-CN" altLang="en-US" dirty="0"/>
          </a:p>
        </p:txBody>
      </p:sp>
    </p:spTree>
    <p:extLst>
      <p:ext uri="{BB962C8B-B14F-4D97-AF65-F5344CB8AC3E}">
        <p14:creationId xmlns:p14="http://schemas.microsoft.com/office/powerpoint/2010/main" val="164679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en-US" altLang="zh-CN" dirty="0"/>
              <a:t>  </a:t>
            </a:r>
            <a:r>
              <a:rPr lang="zh-CN" altLang="en-US" dirty="0"/>
              <a:t>验证码</a:t>
            </a:r>
          </a:p>
        </p:txBody>
      </p:sp>
      <p:sp>
        <p:nvSpPr>
          <p:cNvPr id="3" name="内容占位符 2"/>
          <p:cNvSpPr>
            <a:spLocks noGrp="1"/>
          </p:cNvSpPr>
          <p:nvPr>
            <p:ph idx="1"/>
          </p:nvPr>
        </p:nvSpPr>
        <p:spPr/>
        <p:txBody>
          <a:bodyPr/>
          <a:lstStyle/>
          <a:p>
            <a:pPr>
              <a:defRPr/>
            </a:pPr>
            <a:r>
              <a:rPr lang="zh-CN" altLang="en-US" b="1" dirty="0"/>
              <a:t>交互内容不能提前预知</a:t>
            </a:r>
            <a:endParaRPr lang="en-US" altLang="zh-CN" b="1" dirty="0"/>
          </a:p>
          <a:p>
            <a:pPr>
              <a:defRPr/>
            </a:pPr>
            <a:r>
              <a:rPr lang="zh-CN" altLang="en-US" b="1" dirty="0"/>
              <a:t>图像识别</a:t>
            </a:r>
            <a:endParaRPr lang="en-US" altLang="zh-CN" b="1" dirty="0"/>
          </a:p>
          <a:p>
            <a:pPr lvl="1">
              <a:defRPr/>
            </a:pPr>
            <a:r>
              <a:rPr lang="en-US" altLang="zh-CN" b="1" dirty="0"/>
              <a:t>6.1 </a:t>
            </a:r>
            <a:r>
              <a:rPr lang="zh-CN" altLang="en-US" b="1" dirty="0"/>
              <a:t>获取图片</a:t>
            </a:r>
            <a:endParaRPr lang="en-US" altLang="zh-CN" b="1" dirty="0"/>
          </a:p>
          <a:p>
            <a:pPr lvl="2">
              <a:defRPr/>
            </a:pPr>
            <a:r>
              <a:rPr lang="zh-CN" altLang="en-US" b="1" dirty="0"/>
              <a:t>分析网页下载图片</a:t>
            </a:r>
            <a:endParaRPr lang="en-US" altLang="zh-CN" b="1" dirty="0"/>
          </a:p>
          <a:p>
            <a:pPr lvl="2">
              <a:defRPr/>
            </a:pPr>
            <a:r>
              <a:rPr lang="zh-CN" altLang="en-US" b="1" dirty="0"/>
              <a:t>屏幕截图</a:t>
            </a:r>
            <a:endParaRPr lang="en-US" altLang="zh-CN" b="1" dirty="0"/>
          </a:p>
          <a:p>
            <a:pPr lvl="1">
              <a:defRPr/>
            </a:pPr>
            <a:r>
              <a:rPr lang="en-US" altLang="zh-CN" b="1" dirty="0"/>
              <a:t>6.2 </a:t>
            </a:r>
            <a:r>
              <a:rPr lang="zh-CN" altLang="en-US" b="1" dirty="0"/>
              <a:t>图片处理</a:t>
            </a:r>
            <a:endParaRPr lang="en-US" altLang="zh-CN" b="1" dirty="0"/>
          </a:p>
          <a:p>
            <a:pPr lvl="1">
              <a:defRPr/>
            </a:pPr>
            <a:r>
              <a:rPr lang="en-US" altLang="zh-CN" b="1" dirty="0"/>
              <a:t>6.3 </a:t>
            </a:r>
            <a:r>
              <a:rPr lang="zh-CN" altLang="en-US" b="1" dirty="0"/>
              <a:t>获取图片中文字内容</a:t>
            </a:r>
            <a:endParaRPr lang="en-US" altLang="zh-CN" b="1" dirty="0"/>
          </a:p>
          <a:p>
            <a:pPr lvl="2">
              <a:defRPr/>
            </a:pPr>
            <a:r>
              <a:rPr lang="en-US" altLang="zh-CN" b="1" dirty="0"/>
              <a:t>OCR</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2" y="2571744"/>
            <a:ext cx="326707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lgn="ctr" rtl="0">
              <a:spcBef>
                <a:spcPct val="0"/>
              </a:spcBef>
            </a:pPr>
            <a:r>
              <a:rPr lang="en-US" altLang="zh-CN" sz="4400" b="1" dirty="0"/>
              <a:t>6.1 </a:t>
            </a:r>
            <a:r>
              <a:rPr lang="zh-CN" altLang="en-US" sz="4400" b="1" dirty="0"/>
              <a:t>获取图片</a:t>
            </a:r>
            <a:endParaRPr lang="zh-CN" altLang="en-US" sz="4400" dirty="0"/>
          </a:p>
        </p:txBody>
      </p:sp>
      <p:sp>
        <p:nvSpPr>
          <p:cNvPr id="3" name="内容占位符 2"/>
          <p:cNvSpPr>
            <a:spLocks noGrp="1"/>
          </p:cNvSpPr>
          <p:nvPr>
            <p:ph idx="1"/>
          </p:nvPr>
        </p:nvSpPr>
        <p:spPr>
          <a:xfrm>
            <a:off x="457200" y="1600200"/>
            <a:ext cx="8229600" cy="4997152"/>
          </a:xfrm>
        </p:spPr>
        <p:txBody>
          <a:bodyPr>
            <a:normAutofit/>
          </a:bodyPr>
          <a:lstStyle/>
          <a:p>
            <a:pPr>
              <a:defRPr/>
            </a:pPr>
            <a:endParaRPr lang="en-US" altLang="zh-CN" b="1" dirty="0"/>
          </a:p>
          <a:p>
            <a:pPr lvl="1">
              <a:defRPr/>
            </a:pPr>
            <a:endParaRPr lang="zh-CN" altLang="zh-CN" b="1" dirty="0"/>
          </a:p>
        </p:txBody>
      </p:sp>
      <p:pic>
        <p:nvPicPr>
          <p:cNvPr id="2051" name="Picture 3"/>
          <p:cNvPicPr>
            <a:picLocks noChangeAspect="1" noChangeArrowheads="1"/>
          </p:cNvPicPr>
          <p:nvPr/>
        </p:nvPicPr>
        <p:blipFill>
          <a:blip r:embed="rId2"/>
          <a:srcRect/>
          <a:stretch>
            <a:fillRect/>
          </a:stretch>
        </p:blipFill>
        <p:spPr bwMode="auto">
          <a:xfrm>
            <a:off x="4143375" y="3000372"/>
            <a:ext cx="5000625" cy="3152775"/>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214282" y="1285860"/>
            <a:ext cx="3857619" cy="5286375"/>
          </a:xfrm>
          <a:prstGeom prst="rect">
            <a:avLst/>
          </a:prstGeom>
          <a:noFill/>
          <a:ln w="9525">
            <a:noFill/>
            <a:miter lim="800000"/>
            <a:headEnd/>
            <a:tailEnd/>
          </a:ln>
          <a:effectLst/>
        </p:spPr>
      </p:pic>
    </p:spTree>
    <p:extLst>
      <p:ext uri="{BB962C8B-B14F-4D97-AF65-F5344CB8AC3E}">
        <p14:creationId xmlns:p14="http://schemas.microsoft.com/office/powerpoint/2010/main" val="76010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en-US" altLang="zh-CN" dirty="0"/>
              <a:t>import urllib2</a:t>
            </a:r>
          </a:p>
          <a:p>
            <a:endParaRPr lang="en-US" altLang="zh-CN" dirty="0"/>
          </a:p>
          <a:p>
            <a:r>
              <a:rPr lang="en-US" altLang="zh-CN" dirty="0">
                <a:solidFill>
                  <a:srgbClr val="FF0000"/>
                </a:solidFill>
              </a:rPr>
              <a:t>response</a:t>
            </a:r>
            <a:r>
              <a:rPr lang="en-US" altLang="zh-CN" dirty="0"/>
              <a:t> = urllib2.urlopen("http://www.baidu.com")</a:t>
            </a:r>
          </a:p>
          <a:p>
            <a:pPr lvl="1"/>
            <a:r>
              <a:rPr lang="en-US" altLang="zh-CN" dirty="0"/>
              <a:t># </a:t>
            </a:r>
            <a:r>
              <a:rPr lang="zh-CN" altLang="en-US" dirty="0"/>
              <a:t>向指定</a:t>
            </a:r>
            <a:r>
              <a:rPr lang="en-US" altLang="zh-CN" dirty="0" err="1"/>
              <a:t>url</a:t>
            </a:r>
            <a:r>
              <a:rPr lang="zh-CN" altLang="en-US" dirty="0"/>
              <a:t>发送请求，返回值 </a:t>
            </a:r>
            <a:r>
              <a:rPr lang="en-US" altLang="zh-CN" dirty="0"/>
              <a:t>= </a:t>
            </a:r>
            <a:r>
              <a:rPr lang="zh-CN" altLang="en-US" dirty="0"/>
              <a:t>服务器响应的类文件对象</a:t>
            </a:r>
            <a:endParaRPr lang="en-US" altLang="zh-CN" dirty="0"/>
          </a:p>
          <a:p>
            <a:pPr>
              <a:buNone/>
            </a:pPr>
            <a:r>
              <a:rPr lang="zh-CN" altLang="en-US" dirty="0"/>
              <a:t>或者</a:t>
            </a:r>
            <a:endParaRPr lang="en-US" altLang="zh-CN" dirty="0"/>
          </a:p>
          <a:p>
            <a:r>
              <a:rPr lang="en-US" altLang="zh-CN" dirty="0"/>
              <a:t>request = urllib2.Request("http://www.baidu.com") # </a:t>
            </a:r>
            <a:r>
              <a:rPr lang="zh-CN" altLang="en-US" dirty="0"/>
              <a:t>构造一个请求对象</a:t>
            </a:r>
          </a:p>
          <a:p>
            <a:pPr>
              <a:buNone/>
            </a:pPr>
            <a:r>
              <a:rPr lang="en-US" altLang="zh-CN" dirty="0"/>
              <a:t>       </a:t>
            </a:r>
            <a:r>
              <a:rPr lang="en-US" altLang="zh-CN" dirty="0">
                <a:solidFill>
                  <a:srgbClr val="FF0000"/>
                </a:solidFill>
              </a:rPr>
              <a:t>response</a:t>
            </a:r>
            <a:r>
              <a:rPr lang="en-US" altLang="zh-CN" dirty="0"/>
              <a:t> = urllib2.urlopen(request) # </a:t>
            </a:r>
            <a:r>
              <a:rPr lang="zh-CN" altLang="en-US" dirty="0"/>
              <a:t>返回值：服务器响应的类文件对象</a:t>
            </a:r>
          </a:p>
          <a:p>
            <a:endParaRPr lang="zh-CN" altLang="en-US" dirty="0"/>
          </a:p>
          <a:p>
            <a:r>
              <a:rPr lang="en-US" altLang="zh-CN" dirty="0"/>
              <a:t>html = </a:t>
            </a:r>
            <a:r>
              <a:rPr lang="en-US" altLang="zh-CN" dirty="0" err="1">
                <a:solidFill>
                  <a:srgbClr val="FF0000"/>
                </a:solidFill>
              </a:rPr>
              <a:t>response.</a:t>
            </a:r>
            <a:r>
              <a:rPr lang="en-US" altLang="zh-CN" dirty="0" err="1"/>
              <a:t>read</a:t>
            </a:r>
            <a:r>
              <a:rPr lang="en-US" altLang="zh-CN" dirty="0"/>
              <a:t>() </a:t>
            </a:r>
          </a:p>
          <a:p>
            <a:pPr lvl="1"/>
            <a:r>
              <a:rPr lang="en-US" altLang="zh-CN" dirty="0"/>
              <a:t># </a:t>
            </a:r>
            <a:r>
              <a:rPr lang="zh-CN" altLang="en-US" dirty="0"/>
              <a:t>类文件对象的操作方法，如</a:t>
            </a:r>
            <a:r>
              <a:rPr lang="en-US" altLang="zh-CN" dirty="0"/>
              <a:t>read()</a:t>
            </a:r>
            <a:r>
              <a:rPr lang="zh-CN" altLang="en-US" dirty="0"/>
              <a:t>方法读取文件全部内容，返回字符串</a:t>
            </a:r>
          </a:p>
          <a:p>
            <a:r>
              <a:rPr lang="en-US" altLang="zh-CN" dirty="0"/>
              <a:t>code = </a:t>
            </a:r>
            <a:r>
              <a:rPr lang="en-US" altLang="zh-CN" dirty="0" err="1"/>
              <a:t>response.getcode</a:t>
            </a:r>
            <a:r>
              <a:rPr lang="en-US" altLang="zh-CN" dirty="0"/>
              <a:t>() </a:t>
            </a:r>
          </a:p>
          <a:p>
            <a:pPr lvl="1"/>
            <a:r>
              <a:rPr lang="en-US" altLang="zh-CN" dirty="0"/>
              <a:t> # </a:t>
            </a:r>
            <a:r>
              <a:rPr lang="zh-CN" altLang="en-US" dirty="0"/>
              <a:t>返回</a:t>
            </a:r>
            <a:r>
              <a:rPr lang="en-US" altLang="zh-CN" dirty="0"/>
              <a:t>HTTP</a:t>
            </a:r>
            <a:r>
              <a:rPr lang="zh-CN" altLang="en-US" dirty="0"/>
              <a:t>响应码</a:t>
            </a:r>
          </a:p>
          <a:p>
            <a:r>
              <a:rPr lang="en-US" altLang="zh-CN" dirty="0" err="1"/>
              <a:t>url</a:t>
            </a:r>
            <a:r>
              <a:rPr lang="en-US" altLang="zh-CN" dirty="0"/>
              <a:t>  =  </a:t>
            </a:r>
            <a:r>
              <a:rPr lang="en-US" altLang="zh-CN" dirty="0" err="1"/>
              <a:t>response.geturl</a:t>
            </a:r>
            <a:r>
              <a:rPr lang="en-US" altLang="zh-CN" dirty="0"/>
              <a:t>() </a:t>
            </a:r>
          </a:p>
          <a:p>
            <a:pPr lvl="1"/>
            <a:r>
              <a:rPr lang="en-US" altLang="zh-CN" dirty="0"/>
              <a:t> # </a:t>
            </a:r>
            <a:r>
              <a:rPr lang="zh-CN" altLang="en-US" dirty="0"/>
              <a:t>返回实际数据的实际</a:t>
            </a:r>
            <a:r>
              <a:rPr lang="en-US" altLang="zh-CN" dirty="0"/>
              <a:t>URL</a:t>
            </a:r>
            <a:r>
              <a:rPr lang="zh-CN" altLang="en-US" dirty="0"/>
              <a:t>，防止重定向问题</a:t>
            </a:r>
          </a:p>
          <a:p>
            <a:r>
              <a:rPr lang="en-US" altLang="zh-CN" dirty="0"/>
              <a:t>info =  response.info()  </a:t>
            </a:r>
          </a:p>
          <a:p>
            <a:pPr lvl="1"/>
            <a:r>
              <a:rPr lang="en-US" altLang="zh-CN" dirty="0"/>
              <a:t> # </a:t>
            </a:r>
            <a:r>
              <a:rPr lang="zh-CN" altLang="en-US" dirty="0"/>
              <a:t>返回服务器响应的</a:t>
            </a:r>
            <a:r>
              <a:rPr lang="en-US" altLang="zh-CN" dirty="0"/>
              <a:t>HTTP</a:t>
            </a:r>
            <a:r>
              <a:rPr lang="zh-CN" altLang="en-US" dirty="0"/>
              <a:t>报头信息</a:t>
            </a:r>
            <a:endParaRPr lang="en-US" altLang="zh-CN" dirty="0"/>
          </a:p>
          <a:p>
            <a:pPr lvl="1"/>
            <a:endParaRPr lang="zh-CN" altLang="en-US" dirty="0"/>
          </a:p>
        </p:txBody>
      </p:sp>
    </p:spTree>
    <p:extLst>
      <p:ext uri="{BB962C8B-B14F-4D97-AF65-F5344CB8AC3E}">
        <p14:creationId xmlns:p14="http://schemas.microsoft.com/office/powerpoint/2010/main" val="1242650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ctr" rtl="0">
              <a:spcBef>
                <a:spcPct val="0"/>
              </a:spcBef>
            </a:pPr>
            <a:r>
              <a:rPr lang="zh-CN" altLang="en-US" sz="4400" b="1" dirty="0"/>
              <a:t>屏幕截图</a:t>
            </a:r>
            <a:endParaRPr lang="zh-CN" altLang="en-US" sz="4400" dirty="0"/>
          </a:p>
        </p:txBody>
      </p:sp>
      <p:sp>
        <p:nvSpPr>
          <p:cNvPr id="3" name="内容占位符 2"/>
          <p:cNvSpPr>
            <a:spLocks noGrp="1"/>
          </p:cNvSpPr>
          <p:nvPr>
            <p:ph idx="1"/>
          </p:nvPr>
        </p:nvSpPr>
        <p:spPr/>
        <p:txBody>
          <a:bodyPr/>
          <a:lstStyle/>
          <a:p>
            <a:r>
              <a:rPr lang="en-US" dirty="0"/>
              <a:t>http://www.51testing.com/html/14/n-4461514.html</a:t>
            </a:r>
          </a:p>
          <a:p>
            <a:r>
              <a:rPr lang="en-US" dirty="0"/>
              <a:t>selenium</a:t>
            </a:r>
            <a:r>
              <a:rPr lang="zh-CN" altLang="en-US" dirty="0"/>
              <a:t>截取截屏有四个方法</a:t>
            </a:r>
            <a:endParaRPr lang="en-US" altLang="zh-CN" dirty="0"/>
          </a:p>
          <a:p>
            <a:pPr lvl="1"/>
            <a:r>
              <a:rPr lang="en-US" dirty="0" err="1"/>
              <a:t>save_screenshot</a:t>
            </a:r>
            <a:r>
              <a:rPr lang="en-US" dirty="0"/>
              <a:t>(filename)</a:t>
            </a:r>
          </a:p>
          <a:p>
            <a:pPr lvl="1"/>
            <a:r>
              <a:rPr lang="en-US" b="1" dirty="0" err="1"/>
              <a:t>get_screenshot_as_file</a:t>
            </a:r>
            <a:endParaRPr lang="en-US" b="1" dirty="0"/>
          </a:p>
          <a:p>
            <a:pPr lvl="1"/>
            <a:r>
              <a:rPr lang="en-US" b="1" dirty="0" err="1"/>
              <a:t>get_screenshot_as_png</a:t>
            </a:r>
            <a:r>
              <a:rPr lang="en-US" b="1" dirty="0"/>
              <a:t>()</a:t>
            </a:r>
          </a:p>
          <a:p>
            <a:pPr lvl="1"/>
            <a:r>
              <a:rPr lang="en-US" b="1" dirty="0"/>
              <a:t>get_screenshot_as_base64()</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验证码定位</a:t>
            </a:r>
          </a:p>
        </p:txBody>
      </p:sp>
      <p:sp>
        <p:nvSpPr>
          <p:cNvPr id="3" name="内容占位符 2"/>
          <p:cNvSpPr>
            <a:spLocks noGrp="1"/>
          </p:cNvSpPr>
          <p:nvPr>
            <p:ph idx="1"/>
          </p:nvPr>
        </p:nvSpPr>
        <p:spPr/>
        <p:txBody>
          <a:bodyPr/>
          <a:lstStyle/>
          <a:p>
            <a:r>
              <a:rPr lang="zh-CN" altLang="en-US" dirty="0"/>
              <a:t>对原图像进行截取就可以得到只含有验证码的图片</a:t>
            </a:r>
            <a:endParaRPr lang="en-US" altLang="zh-CN" dirty="0"/>
          </a:p>
          <a:p>
            <a:pPr lvl="1"/>
            <a:r>
              <a:rPr lang="zh-CN" altLang="en-US" dirty="0"/>
              <a:t>定位到验证码的位置</a:t>
            </a:r>
            <a:endParaRPr lang="en-US" altLang="zh-CN" dirty="0"/>
          </a:p>
          <a:p>
            <a:pPr lvl="1"/>
            <a:endParaRPr lang="en-US" altLang="zh-CN" dirty="0"/>
          </a:p>
          <a:p>
            <a:pPr lvl="1"/>
            <a:endParaRPr lang="en-US" altLang="zh-CN" dirty="0"/>
          </a:p>
          <a:p>
            <a:pPr lvl="1"/>
            <a:r>
              <a:rPr lang="zh-CN" altLang="en-US" dirty="0"/>
              <a:t>验证码的坐标进行运算可以得到长宽</a:t>
            </a:r>
          </a:p>
          <a:p>
            <a:pPr lvl="1"/>
            <a:endParaRPr lang="zh-CN" altLang="en-US" dirty="0"/>
          </a:p>
        </p:txBody>
      </p:sp>
      <p:pic>
        <p:nvPicPr>
          <p:cNvPr id="4" name="图片 3"/>
          <p:cNvPicPr/>
          <p:nvPr/>
        </p:nvPicPr>
        <p:blipFill>
          <a:blip r:embed="rId2"/>
          <a:stretch>
            <a:fillRect/>
          </a:stretch>
        </p:blipFill>
        <p:spPr>
          <a:xfrm>
            <a:off x="1285852" y="3143248"/>
            <a:ext cx="6643734" cy="1109987"/>
          </a:xfrm>
          <a:prstGeom prst="rect">
            <a:avLst/>
          </a:prstGeom>
        </p:spPr>
      </p:pic>
      <p:pic>
        <p:nvPicPr>
          <p:cNvPr id="5" name="图片 4"/>
          <p:cNvPicPr/>
          <p:nvPr/>
        </p:nvPicPr>
        <p:blipFill>
          <a:blip r:embed="rId3"/>
          <a:stretch>
            <a:fillRect/>
          </a:stretch>
        </p:blipFill>
        <p:spPr>
          <a:xfrm>
            <a:off x="1285852" y="4714884"/>
            <a:ext cx="6500858" cy="157163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857224" y="357166"/>
            <a:ext cx="4352925" cy="5581650"/>
          </a:xfrm>
          <a:prstGeom prst="rect">
            <a:avLst/>
          </a:prstGeom>
          <a:noFill/>
          <a:ln w="9525">
            <a:noFill/>
            <a:miter lim="800000"/>
            <a:headEnd/>
            <a:tailEnd/>
          </a:ln>
          <a:effectLst/>
        </p:spPr>
      </p:pic>
      <p:pic>
        <p:nvPicPr>
          <p:cNvPr id="5" name="图片 4"/>
          <p:cNvPicPr/>
          <p:nvPr/>
        </p:nvPicPr>
        <p:blipFill>
          <a:blip r:embed="rId3"/>
          <a:stretch>
            <a:fillRect/>
          </a:stretch>
        </p:blipFill>
        <p:spPr>
          <a:xfrm>
            <a:off x="5929322" y="3857628"/>
            <a:ext cx="2636748" cy="91447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en-US" b="1" dirty="0"/>
              <a:t>图片处理：</a:t>
            </a:r>
            <a:r>
              <a:rPr lang="en-US" b="1" dirty="0"/>
              <a:t>Pillow</a:t>
            </a:r>
            <a:r>
              <a:rPr lang="zh-CN" altLang="en-US" b="1" dirty="0"/>
              <a:t>与</a:t>
            </a:r>
            <a:r>
              <a:rPr lang="en-US" b="1" dirty="0"/>
              <a:t>PIL</a:t>
            </a:r>
            <a:r>
              <a:rPr lang="zh-CN" altLang="en-US" b="1" dirty="0"/>
              <a:t>模块</a:t>
            </a:r>
            <a:endParaRPr lang="zh-CN" altLang="en-US" dirty="0"/>
          </a:p>
        </p:txBody>
      </p:sp>
      <p:sp>
        <p:nvSpPr>
          <p:cNvPr id="3" name="内容占位符 2"/>
          <p:cNvSpPr>
            <a:spLocks noGrp="1"/>
          </p:cNvSpPr>
          <p:nvPr>
            <p:ph idx="1"/>
          </p:nvPr>
        </p:nvSpPr>
        <p:spPr/>
        <p:txBody>
          <a:bodyPr>
            <a:normAutofit/>
          </a:bodyPr>
          <a:lstStyle/>
          <a:p>
            <a:r>
              <a:rPr lang="en-US" dirty="0"/>
              <a:t>PIL(Python Imaging Library)</a:t>
            </a:r>
          </a:p>
          <a:p>
            <a:pPr lvl="1"/>
            <a:r>
              <a:rPr lang="zh-CN" altLang="en-US" dirty="0"/>
              <a:t>是</a:t>
            </a:r>
            <a:r>
              <a:rPr lang="en-US" dirty="0"/>
              <a:t>Python</a:t>
            </a:r>
            <a:r>
              <a:rPr lang="zh-CN" altLang="en-US" dirty="0"/>
              <a:t>一个强大方便的图像处理库</a:t>
            </a:r>
            <a:endParaRPr lang="en-US" altLang="zh-CN" dirty="0"/>
          </a:p>
          <a:p>
            <a:pPr lvl="1"/>
            <a:r>
              <a:rPr lang="zh-CN" altLang="en-US" dirty="0"/>
              <a:t>不过只支持到</a:t>
            </a:r>
            <a:r>
              <a:rPr lang="en-US" dirty="0"/>
              <a:t>Python 2.7</a:t>
            </a:r>
          </a:p>
          <a:p>
            <a:r>
              <a:rPr lang="en-US" dirty="0"/>
              <a:t>Pillow</a:t>
            </a:r>
            <a:r>
              <a:rPr lang="zh-CN" altLang="en-US" dirty="0"/>
              <a:t>是</a:t>
            </a:r>
            <a:r>
              <a:rPr lang="en-US" dirty="0"/>
              <a:t>PIL</a:t>
            </a:r>
            <a:r>
              <a:rPr lang="zh-CN" altLang="en-US" dirty="0"/>
              <a:t>的一个派生分支，</a:t>
            </a:r>
            <a:endParaRPr lang="en-US" altLang="zh-CN" dirty="0"/>
          </a:p>
          <a:p>
            <a:pPr lvl="1"/>
            <a:r>
              <a:rPr lang="zh-CN" altLang="en-US" dirty="0"/>
              <a:t>但如今已经发展成为比</a:t>
            </a:r>
            <a:r>
              <a:rPr lang="en-US" dirty="0"/>
              <a:t>PIL</a:t>
            </a:r>
            <a:r>
              <a:rPr lang="zh-CN" altLang="en-US" dirty="0"/>
              <a:t>本身更具活力的图像处理库。</a:t>
            </a:r>
            <a:endParaRPr lang="en-US" altLang="zh-CN" dirty="0"/>
          </a:p>
          <a:p>
            <a:pPr lvl="1"/>
            <a:r>
              <a:rPr lang="en-US" altLang="zh-CN" dirty="0"/>
              <a:t>https://pypi.org/project/Pillow/4.0.0/</a:t>
            </a:r>
          </a:p>
          <a:p>
            <a:pPr lvl="2">
              <a:buNone/>
            </a:pPr>
            <a:r>
              <a:rPr lang="en-US" dirty="0"/>
              <a:t>pip install Pillow</a:t>
            </a:r>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85728"/>
            <a:ext cx="8229600" cy="5840435"/>
          </a:xfrm>
        </p:spPr>
        <p:txBody>
          <a:bodyPr>
            <a:normAutofit fontScale="47500" lnSpcReduction="20000"/>
          </a:bodyPr>
          <a:lstStyle/>
          <a:p>
            <a:pPr>
              <a:buNone/>
            </a:pPr>
            <a:r>
              <a:rPr lang="en-US" dirty="0"/>
              <a:t>from PIL import Image, </a:t>
            </a:r>
            <a:r>
              <a:rPr lang="en-US" dirty="0" err="1"/>
              <a:t>ImageFilter</a:t>
            </a:r>
            <a:endParaRPr lang="en-US" dirty="0"/>
          </a:p>
          <a:p>
            <a:pPr>
              <a:buNone/>
            </a:pPr>
            <a:r>
              <a:rPr lang="en-US" dirty="0"/>
              <a:t>from time import sleep</a:t>
            </a:r>
          </a:p>
          <a:p>
            <a:pPr>
              <a:buNone/>
            </a:pPr>
            <a:endParaRPr lang="en-US" dirty="0"/>
          </a:p>
          <a:p>
            <a:pPr>
              <a:buNone/>
            </a:pPr>
            <a:r>
              <a:rPr lang="en-US" altLang="zh-CN" dirty="0"/>
              <a:t># </a:t>
            </a:r>
            <a:r>
              <a:rPr lang="zh-CN" altLang="en-US" dirty="0"/>
              <a:t>打开一个</a:t>
            </a:r>
            <a:r>
              <a:rPr lang="en-US" dirty="0"/>
              <a:t>jpg</a:t>
            </a:r>
            <a:r>
              <a:rPr lang="zh-CN" altLang="en-US" dirty="0"/>
              <a:t>图像文件</a:t>
            </a:r>
          </a:p>
          <a:p>
            <a:pPr>
              <a:buNone/>
            </a:pPr>
            <a:r>
              <a:rPr lang="en-US" dirty="0" err="1"/>
              <a:t>im</a:t>
            </a:r>
            <a:r>
              <a:rPr lang="en-US" dirty="0"/>
              <a:t> = </a:t>
            </a:r>
            <a:r>
              <a:rPr lang="en-US" dirty="0" err="1"/>
              <a:t>Image.open</a:t>
            </a:r>
            <a:r>
              <a:rPr lang="en-US" dirty="0"/>
              <a:t>('test.jpg')</a:t>
            </a:r>
          </a:p>
          <a:p>
            <a:pPr>
              <a:buNone/>
            </a:pPr>
            <a:r>
              <a:rPr lang="en-US" dirty="0"/>
              <a:t>w, h = </a:t>
            </a:r>
            <a:r>
              <a:rPr lang="en-US" dirty="0" err="1"/>
              <a:t>im.size</a:t>
            </a:r>
            <a:r>
              <a:rPr lang="en-US" dirty="0"/>
              <a:t> #</a:t>
            </a:r>
          </a:p>
          <a:p>
            <a:pPr>
              <a:buNone/>
            </a:pPr>
            <a:r>
              <a:rPr lang="en-US" dirty="0"/>
              <a:t>print('</a:t>
            </a:r>
            <a:r>
              <a:rPr lang="zh-CN" altLang="en-US" dirty="0"/>
              <a:t>图片的宽</a:t>
            </a:r>
            <a:r>
              <a:rPr lang="en-US" altLang="zh-CN" dirty="0"/>
              <a:t>:%</a:t>
            </a:r>
            <a:r>
              <a:rPr lang="en-US" dirty="0"/>
              <a:t>s,</a:t>
            </a:r>
            <a:r>
              <a:rPr lang="zh-CN" altLang="en-US" dirty="0"/>
              <a:t>和高</a:t>
            </a:r>
            <a:r>
              <a:rPr lang="en-US" altLang="zh-CN" dirty="0"/>
              <a:t>:%</a:t>
            </a:r>
            <a:r>
              <a:rPr lang="en-US" dirty="0"/>
              <a:t>s' % (w, h))</a:t>
            </a:r>
          </a:p>
          <a:p>
            <a:pPr>
              <a:buNone/>
            </a:pPr>
            <a:r>
              <a:rPr lang="en-US" dirty="0"/>
              <a:t> </a:t>
            </a:r>
          </a:p>
          <a:p>
            <a:pPr>
              <a:buNone/>
            </a:pPr>
            <a:r>
              <a:rPr lang="en-US" dirty="0"/>
              <a:t># </a:t>
            </a:r>
            <a:r>
              <a:rPr lang="zh-CN" altLang="en-US" dirty="0"/>
              <a:t>图片缩放</a:t>
            </a:r>
          </a:p>
          <a:p>
            <a:pPr>
              <a:buNone/>
            </a:pPr>
            <a:r>
              <a:rPr lang="en-US" dirty="0" err="1"/>
              <a:t>im.thumbnail</a:t>
            </a:r>
            <a:r>
              <a:rPr lang="en-US" dirty="0"/>
              <a:t>((w // 2, h // 2))</a:t>
            </a:r>
          </a:p>
          <a:p>
            <a:pPr>
              <a:buNone/>
            </a:pPr>
            <a:r>
              <a:rPr lang="en-US" dirty="0"/>
              <a:t>w, h = </a:t>
            </a:r>
            <a:r>
              <a:rPr lang="en-US" dirty="0" err="1"/>
              <a:t>im.size</a:t>
            </a:r>
            <a:endParaRPr lang="en-US" dirty="0"/>
          </a:p>
          <a:p>
            <a:pPr>
              <a:buNone/>
            </a:pPr>
            <a:r>
              <a:rPr lang="en-US" dirty="0"/>
              <a:t>print(w, h)</a:t>
            </a:r>
          </a:p>
          <a:p>
            <a:pPr>
              <a:buNone/>
            </a:pPr>
            <a:r>
              <a:rPr lang="en-US" dirty="0"/>
              <a:t> </a:t>
            </a:r>
          </a:p>
          <a:p>
            <a:pPr>
              <a:buNone/>
            </a:pPr>
            <a:r>
              <a:rPr lang="en-US" dirty="0"/>
              <a:t># </a:t>
            </a:r>
            <a:r>
              <a:rPr lang="zh-CN" altLang="en-US" dirty="0"/>
              <a:t>缩放之后的图片重新保存</a:t>
            </a:r>
          </a:p>
          <a:p>
            <a:pPr>
              <a:buNone/>
            </a:pPr>
            <a:r>
              <a:rPr lang="en-US" dirty="0" err="1"/>
              <a:t>im.save</a:t>
            </a:r>
            <a:r>
              <a:rPr lang="en-US" dirty="0"/>
              <a:t>('thumbnail.jpg', 'jpeg')</a:t>
            </a:r>
          </a:p>
          <a:p>
            <a:pPr>
              <a:buNone/>
            </a:pPr>
            <a:r>
              <a:rPr lang="en-US" dirty="0"/>
              <a:t> </a:t>
            </a:r>
          </a:p>
          <a:p>
            <a:pPr>
              <a:buNone/>
            </a:pPr>
            <a:r>
              <a:rPr lang="en-US" dirty="0"/>
              <a:t># </a:t>
            </a:r>
            <a:r>
              <a:rPr lang="zh-CN" altLang="en-US" dirty="0"/>
              <a:t>其他功能：切片、旋转、滤镜、输出文字、调色板</a:t>
            </a:r>
          </a:p>
          <a:p>
            <a:pPr>
              <a:buNone/>
            </a:pPr>
            <a:r>
              <a:rPr lang="zh-CN" altLang="en-US" dirty="0"/>
              <a:t> </a:t>
            </a:r>
          </a:p>
          <a:p>
            <a:pPr>
              <a:buNone/>
            </a:pPr>
            <a:r>
              <a:rPr lang="en-US" altLang="zh-CN" dirty="0"/>
              <a:t># </a:t>
            </a:r>
            <a:r>
              <a:rPr lang="zh-CN" altLang="en-US" dirty="0"/>
              <a:t>模糊效果</a:t>
            </a:r>
          </a:p>
          <a:p>
            <a:pPr>
              <a:buNone/>
            </a:pPr>
            <a:r>
              <a:rPr lang="en-US" dirty="0"/>
              <a:t>im2 = </a:t>
            </a:r>
            <a:r>
              <a:rPr lang="en-US" dirty="0" err="1"/>
              <a:t>im.filter</a:t>
            </a:r>
            <a:r>
              <a:rPr lang="en-US" dirty="0"/>
              <a:t>(</a:t>
            </a:r>
            <a:r>
              <a:rPr lang="en-US" dirty="0" err="1"/>
              <a:t>ImageFilter.BLUR</a:t>
            </a:r>
            <a:r>
              <a:rPr lang="en-US" dirty="0"/>
              <a:t>)</a:t>
            </a:r>
          </a:p>
          <a:p>
            <a:pPr>
              <a:buNone/>
            </a:pPr>
            <a:r>
              <a:rPr lang="en-US" dirty="0"/>
              <a:t>im2.save('</a:t>
            </a:r>
            <a:r>
              <a:rPr lang="en-US" dirty="0" err="1"/>
              <a:t>blur.jpg','jpeg</a:t>
            </a:r>
            <a:r>
              <a:rPr lang="en-US" dirty="0"/>
              <a:t>')</a:t>
            </a:r>
          </a:p>
          <a:p>
            <a:pPr>
              <a:buNone/>
            </a:pPr>
            <a:endParaRPr lang="en-US" dirty="0"/>
          </a:p>
          <a:p>
            <a:pPr>
              <a:buNone/>
            </a:pPr>
            <a:r>
              <a:rPr lang="en-US" altLang="zh-CN" dirty="0"/>
              <a:t>#</a:t>
            </a:r>
            <a:r>
              <a:rPr lang="zh-CN" altLang="en-US" dirty="0"/>
              <a:t>截屏</a:t>
            </a:r>
            <a:endParaRPr lang="en-US" dirty="0"/>
          </a:p>
          <a:p>
            <a:pPr>
              <a:buNone/>
            </a:pPr>
            <a:r>
              <a:rPr lang="en-US" dirty="0"/>
              <a:t>from PIL import </a:t>
            </a:r>
            <a:r>
              <a:rPr lang="en-US" dirty="0" err="1"/>
              <a:t>ImageGrab</a:t>
            </a:r>
            <a:endParaRPr lang="en-US" dirty="0"/>
          </a:p>
          <a:p>
            <a:pPr>
              <a:buNone/>
            </a:pPr>
            <a:r>
              <a:rPr lang="en-US" dirty="0" err="1"/>
              <a:t>im</a:t>
            </a:r>
            <a:r>
              <a:rPr lang="en-US" dirty="0"/>
              <a:t> = </a:t>
            </a:r>
            <a:r>
              <a:rPr lang="en-US" dirty="0" err="1"/>
              <a:t>ImageGrab.grab</a:t>
            </a:r>
            <a:r>
              <a:rPr lang="en-US" dirty="0"/>
              <a:t>()</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ctr" rtl="0">
              <a:spcBef>
                <a:spcPct val="0"/>
              </a:spcBef>
            </a:pPr>
            <a:br>
              <a:rPr lang="en-US" altLang="zh-CN" b="1" dirty="0"/>
            </a:br>
            <a:endParaRPr lang="zh-CN" altLang="en-US" dirty="0"/>
          </a:p>
        </p:txBody>
      </p:sp>
      <p:sp>
        <p:nvSpPr>
          <p:cNvPr id="3" name="内容占位符 2"/>
          <p:cNvSpPr>
            <a:spLocks noGrp="1"/>
          </p:cNvSpPr>
          <p:nvPr>
            <p:ph idx="1"/>
          </p:nvPr>
        </p:nvSpPr>
        <p:spPr/>
        <p:txBody>
          <a:bodyPr/>
          <a:lstStyle/>
          <a:p>
            <a:r>
              <a:rPr lang="zh-CN" altLang="en-US" dirty="0"/>
              <a:t>彩色图转换黑白图（二值化）</a:t>
            </a:r>
            <a:endParaRPr lang="en-US" altLang="zh-CN" dirty="0"/>
          </a:p>
          <a:p>
            <a:pPr lvl="1"/>
            <a:r>
              <a:rPr lang="zh-CN" altLang="en-US" dirty="0"/>
              <a:t>阈值法</a:t>
            </a:r>
            <a:endParaRPr lang="en-US" altLang="zh-CN" dirty="0"/>
          </a:p>
          <a:p>
            <a:pPr lvl="1"/>
            <a:r>
              <a:rPr lang="zh-CN" altLang="en-US" dirty="0"/>
              <a:t>大津法</a:t>
            </a:r>
            <a:endParaRPr lang="en-US" altLang="zh-CN" dirty="0"/>
          </a:p>
          <a:p>
            <a:pPr lvl="1"/>
            <a:r>
              <a:rPr lang="zh-CN" altLang="en-US" dirty="0"/>
              <a:t>现成的函数</a:t>
            </a:r>
          </a:p>
        </p:txBody>
      </p:sp>
      <p:pic>
        <p:nvPicPr>
          <p:cNvPr id="5" name="图片 4"/>
          <p:cNvPicPr/>
          <p:nvPr/>
        </p:nvPicPr>
        <p:blipFill>
          <a:blip r:embed="rId2"/>
          <a:stretch>
            <a:fillRect/>
          </a:stretch>
        </p:blipFill>
        <p:spPr>
          <a:xfrm>
            <a:off x="4357686" y="2428868"/>
            <a:ext cx="2143140" cy="928694"/>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6.3   </a:t>
            </a:r>
            <a:r>
              <a:rPr lang="en-US" i="1" dirty="0"/>
              <a:t>OCR</a:t>
            </a:r>
            <a:endParaRPr lang="zh-CN" altLang="en-US" dirty="0"/>
          </a:p>
        </p:txBody>
      </p:sp>
      <p:sp>
        <p:nvSpPr>
          <p:cNvPr id="3" name="内容占位符 2"/>
          <p:cNvSpPr>
            <a:spLocks noGrp="1"/>
          </p:cNvSpPr>
          <p:nvPr>
            <p:ph idx="1"/>
          </p:nvPr>
        </p:nvSpPr>
        <p:spPr/>
        <p:txBody>
          <a:bodyPr/>
          <a:lstStyle/>
          <a:p>
            <a:pPr marL="342900" lvl="1" indent="-342900">
              <a:buFont typeface="Arial" pitchFamily="34" charset="0"/>
              <a:buChar char="•"/>
            </a:pPr>
            <a:r>
              <a:rPr lang="en-US" dirty="0"/>
              <a:t>Optical Character Recognition</a:t>
            </a:r>
          </a:p>
          <a:p>
            <a:pPr marL="342900" lvl="1" indent="-342900">
              <a:buFont typeface="Arial" pitchFamily="34" charset="0"/>
              <a:buChar char="•"/>
            </a:pPr>
            <a:r>
              <a:rPr lang="zh-CN" altLang="en-US" dirty="0"/>
              <a:t>光学字符识别</a:t>
            </a:r>
            <a:endParaRPr lang="en-US" altLang="zh-CN" dirty="0"/>
          </a:p>
          <a:p>
            <a:pPr marL="342900" lvl="1" indent="-342900">
              <a:buFont typeface="Arial" pitchFamily="34" charset="0"/>
              <a:buChar char="•"/>
            </a:pPr>
            <a:r>
              <a:rPr lang="zh-CN" altLang="en-US" dirty="0"/>
              <a:t>将图像中的文字转换成文本格式，供文字处理软件进一步编辑加工的技术</a:t>
            </a:r>
            <a:endParaRPr lang="en-US" altLang="zh-CN" b="1" dirty="0"/>
          </a:p>
          <a:p>
            <a:pPr marL="342900" lvl="1" indent="-342900">
              <a:buFont typeface="Arial" pitchFamily="34" charset="0"/>
              <a:buChar char="•"/>
            </a:pPr>
            <a:r>
              <a:rPr lang="zh-CN" altLang="en-US" b="1" dirty="0"/>
              <a:t>获取图片中文字内容</a:t>
            </a:r>
            <a:endParaRPr lang="en-US" altLang="zh-CN" b="1" dirty="0"/>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百度云</a:t>
            </a:r>
            <a:r>
              <a:rPr lang="en-US" b="1" dirty="0"/>
              <a:t>OCR</a:t>
            </a:r>
            <a:endParaRPr lang="zh-CN" altLang="en-US" dirty="0"/>
          </a:p>
        </p:txBody>
      </p:sp>
      <p:sp>
        <p:nvSpPr>
          <p:cNvPr id="3" name="内容占位符 2"/>
          <p:cNvSpPr>
            <a:spLocks noGrp="1"/>
          </p:cNvSpPr>
          <p:nvPr>
            <p:ph idx="1"/>
          </p:nvPr>
        </p:nvSpPr>
        <p:spPr/>
        <p:txBody>
          <a:bodyPr/>
          <a:lstStyle/>
          <a:p>
            <a:r>
              <a:rPr lang="zh-CN" altLang="en-US" dirty="0"/>
              <a:t>注册一个</a:t>
            </a:r>
            <a:r>
              <a:rPr lang="zh-CN" altLang="en-US" dirty="0">
                <a:hlinkClick r:id="rId2"/>
              </a:rPr>
              <a:t>百度云</a:t>
            </a:r>
            <a:r>
              <a:rPr lang="en-US" altLang="zh-CN" dirty="0">
                <a:hlinkClick r:id="rId2"/>
              </a:rPr>
              <a:t>BCE</a:t>
            </a:r>
            <a:r>
              <a:rPr lang="zh-CN" altLang="en-US" dirty="0">
                <a:hlinkClick r:id="rId2"/>
              </a:rPr>
              <a:t>账号</a:t>
            </a:r>
            <a:endParaRPr lang="en-US" altLang="zh-CN" dirty="0"/>
          </a:p>
          <a:p>
            <a:r>
              <a:rPr lang="en-US" altLang="zh-CN" dirty="0">
                <a:hlinkClick r:id="rId3"/>
              </a:rPr>
              <a:t>Https://cloud.baidu.com/doc/OCR/index.html</a:t>
            </a:r>
            <a:endParaRPr lang="en-US" altLang="zh-CN" dirty="0"/>
          </a:p>
          <a:p>
            <a:r>
              <a:rPr lang="zh-CN" altLang="en-US" dirty="0"/>
              <a:t>中文</a:t>
            </a:r>
            <a:endParaRPr lang="en-US" altLang="zh-CN" dirty="0"/>
          </a:p>
          <a:p>
            <a:r>
              <a:rPr lang="zh-CN" altLang="en-US" dirty="0"/>
              <a:t>百度</a:t>
            </a:r>
            <a:r>
              <a:rPr lang="en-US" altLang="zh-CN" dirty="0"/>
              <a:t>OCR</a:t>
            </a:r>
            <a:r>
              <a:rPr lang="zh-CN" altLang="en-US" dirty="0"/>
              <a:t>提供了更多的参数让你更灵活的处理图片，</a:t>
            </a:r>
            <a:endParaRPr lang="en-US" altLang="zh-CN" dirty="0"/>
          </a:p>
          <a:p>
            <a:pPr lvl="1"/>
            <a:r>
              <a:rPr lang="zh-CN" altLang="en-US" dirty="0"/>
              <a:t>自定义旋转，</a:t>
            </a:r>
            <a:endParaRPr lang="en-US" altLang="zh-CN" dirty="0"/>
          </a:p>
          <a:p>
            <a:pPr lvl="1"/>
            <a:r>
              <a:rPr lang="zh-CN" altLang="en-US" dirty="0"/>
              <a:t>返回可信度，</a:t>
            </a:r>
            <a:endParaRPr lang="en-US" altLang="zh-CN" dirty="0"/>
          </a:p>
          <a:p>
            <a:pPr lvl="1"/>
            <a:r>
              <a:rPr lang="zh-CN" altLang="en-US" dirty="0"/>
              <a:t>特定类型证件识别等等。</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更多的</a:t>
            </a:r>
            <a:r>
              <a:rPr lang="en-US" b="1" dirty="0"/>
              <a:t>OCR</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微软</a:t>
            </a:r>
            <a:r>
              <a:rPr lang="en-US" altLang="zh-CN" dirty="0"/>
              <a:t>Azure </a:t>
            </a:r>
            <a:r>
              <a:rPr lang="zh-CN" altLang="en-US" dirty="0"/>
              <a:t>图像识别：</a:t>
            </a:r>
            <a:endParaRPr lang="en-US" altLang="zh-CN" dirty="0"/>
          </a:p>
          <a:p>
            <a:pPr lvl="1"/>
            <a:r>
              <a:rPr lang="en-US" altLang="zh-CN" dirty="0">
                <a:hlinkClick r:id="rId2"/>
              </a:rPr>
              <a:t>https://azure.microsoft.com/zh-cn/services/cognitive-services/computer-vision/</a:t>
            </a:r>
          </a:p>
          <a:p>
            <a:r>
              <a:rPr lang="zh-CN" altLang="en-US" dirty="0"/>
              <a:t>有道智云文字识别：</a:t>
            </a:r>
            <a:endParaRPr lang="en-US" altLang="zh-CN" dirty="0"/>
          </a:p>
          <a:p>
            <a:pPr lvl="1"/>
            <a:r>
              <a:rPr lang="en-US" altLang="zh-CN" dirty="0">
                <a:hlinkClick r:id="rId3"/>
              </a:rPr>
              <a:t>http://aidemo.youdao.com/ocrdemo</a:t>
            </a:r>
            <a:r>
              <a:rPr lang="zh-CN" altLang="en-US" dirty="0"/>
              <a:t> </a:t>
            </a:r>
          </a:p>
          <a:p>
            <a:r>
              <a:rPr lang="zh-CN" altLang="en-US" dirty="0"/>
              <a:t>阿里云图文识别：</a:t>
            </a:r>
            <a:endParaRPr lang="en-US" altLang="zh-CN" dirty="0"/>
          </a:p>
          <a:p>
            <a:pPr lvl="1"/>
            <a:r>
              <a:rPr lang="en-US" altLang="zh-CN" dirty="0">
                <a:hlinkClick r:id="rId4"/>
              </a:rPr>
              <a:t>https://www.aliyun.com/product/cdi/</a:t>
            </a:r>
          </a:p>
          <a:p>
            <a:r>
              <a:rPr lang="zh-CN" altLang="en-US" dirty="0"/>
              <a:t>腾讯</a:t>
            </a:r>
            <a:r>
              <a:rPr lang="en-US" altLang="zh-CN" dirty="0"/>
              <a:t>OCR</a:t>
            </a:r>
            <a:r>
              <a:rPr lang="zh-CN" altLang="en-US" dirty="0"/>
              <a:t>文字识别： </a:t>
            </a:r>
            <a:endParaRPr lang="en-US" altLang="zh-CN" dirty="0"/>
          </a:p>
          <a:p>
            <a:pPr lvl="1"/>
            <a:r>
              <a:rPr lang="en-US" altLang="zh-CN" dirty="0">
                <a:hlinkClick r:id="rId5"/>
              </a:rPr>
              <a:t>https://cloud.tencent.com/product/ocr-catalog</a:t>
            </a:r>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2" algn="ctr" rtl="0">
              <a:spcBef>
                <a:spcPct val="0"/>
              </a:spcBef>
            </a:pPr>
            <a:r>
              <a:rPr lang="en-US" altLang="zh-CN" sz="4000" b="1" dirty="0" err="1"/>
              <a:t>Tesseract</a:t>
            </a:r>
            <a:r>
              <a:rPr lang="zh-CN" altLang="en-US" sz="4000" b="1" dirty="0"/>
              <a:t>模块</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zh-CN" altLang="zh-CN" b="1" dirty="0"/>
              <a:t>谷歌</a:t>
            </a:r>
            <a:r>
              <a:rPr lang="en-US" altLang="zh-CN" b="1" dirty="0"/>
              <a:t>OCR</a:t>
            </a:r>
            <a:r>
              <a:rPr lang="zh-CN" altLang="zh-CN" b="1" dirty="0"/>
              <a:t>开源项目的一个模块</a:t>
            </a:r>
            <a:endParaRPr lang="en-US" altLang="zh-CN" b="1" dirty="0"/>
          </a:p>
          <a:p>
            <a:pPr lvl="1"/>
            <a:r>
              <a:rPr lang="zh-CN" altLang="zh-CN" b="1" dirty="0"/>
              <a:t>在</a:t>
            </a:r>
            <a:r>
              <a:rPr lang="en-US" altLang="zh-CN" b="1" dirty="0"/>
              <a:t>Python</a:t>
            </a:r>
            <a:r>
              <a:rPr lang="zh-CN" altLang="zh-CN" b="1" dirty="0"/>
              <a:t>中导入这个模块即可将图片中的文字转换成文本。</a:t>
            </a:r>
            <a:endParaRPr lang="en-US" altLang="zh-CN" b="1" dirty="0"/>
          </a:p>
          <a:p>
            <a:pPr lvl="1"/>
            <a:r>
              <a:rPr lang="zh-CN" altLang="en-US" b="1" dirty="0"/>
              <a:t>简单</a:t>
            </a:r>
            <a:endParaRPr lang="en-US" altLang="zh-CN" b="1" dirty="0"/>
          </a:p>
          <a:p>
            <a:pPr lvl="2"/>
            <a:r>
              <a:rPr lang="en-US" dirty="0"/>
              <a:t>text = </a:t>
            </a:r>
            <a:r>
              <a:rPr lang="en-US" dirty="0" err="1"/>
              <a:t>img_to_str</a:t>
            </a:r>
            <a:r>
              <a:rPr lang="en-US" dirty="0"/>
              <a:t>(</a:t>
            </a:r>
            <a:r>
              <a:rPr lang="en-US" dirty="0" err="1"/>
              <a:t>image_path</a:t>
            </a:r>
            <a:r>
              <a:rPr lang="en-US" dirty="0"/>
              <a:t>, </a:t>
            </a:r>
            <a:r>
              <a:rPr lang="en-US" dirty="0" err="1"/>
              <a:t>lang</a:t>
            </a:r>
            <a:r>
              <a:rPr lang="en-US" dirty="0"/>
              <a:t>) </a:t>
            </a:r>
            <a:endParaRPr lang="en-US" altLang="zh-CN" b="1" dirty="0"/>
          </a:p>
          <a:p>
            <a:pPr lvl="1"/>
            <a:r>
              <a:rPr lang="en-US" altLang="zh-CN" b="1" dirty="0"/>
              <a:t>python3</a:t>
            </a:r>
            <a:r>
              <a:rPr lang="zh-CN" altLang="en-US" b="1" dirty="0"/>
              <a:t>使用谷歌</a:t>
            </a:r>
            <a:r>
              <a:rPr lang="en-US" altLang="zh-CN" b="1" dirty="0"/>
              <a:t>tesseract-ocr4.0</a:t>
            </a:r>
            <a:r>
              <a:rPr lang="zh-CN" altLang="en-US" b="1" dirty="0"/>
              <a:t>实现图像</a:t>
            </a:r>
            <a:r>
              <a:rPr lang="en-US" altLang="zh-CN" b="1" dirty="0"/>
              <a:t>/</a:t>
            </a:r>
            <a:r>
              <a:rPr lang="zh-CN" altLang="en-US" b="1" dirty="0"/>
              <a:t>文字识别</a:t>
            </a:r>
            <a:endParaRPr lang="en-US" altLang="zh-CN" b="1" dirty="0"/>
          </a:p>
          <a:p>
            <a:pPr lvl="2"/>
            <a:r>
              <a:rPr lang="en-US" altLang="zh-CN" b="1" dirty="0">
                <a:hlinkClick r:id="rId2"/>
              </a:rPr>
              <a:t>https://blog.csdn.net/ITBigGod/article/details/86704946</a:t>
            </a:r>
            <a:endParaRPr lang="en-US" altLang="zh-CN" b="1" dirty="0"/>
          </a:p>
          <a:p>
            <a:pPr lvl="1">
              <a:buNone/>
              <a:defRPr/>
            </a:pPr>
            <a:endParaRPr lang="zh-CN" altLang="zh-CN" b="1" dirty="0"/>
          </a:p>
        </p:txBody>
      </p:sp>
    </p:spTree>
    <p:extLst>
      <p:ext uri="{BB962C8B-B14F-4D97-AF65-F5344CB8AC3E}">
        <p14:creationId xmlns:p14="http://schemas.microsoft.com/office/powerpoint/2010/main" val="14013436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TotalTime>
  <Words>5981</Words>
  <Application>Microsoft Office PowerPoint</Application>
  <PresentationFormat>全屏显示(4:3)</PresentationFormat>
  <Paragraphs>723</Paragraphs>
  <Slides>125</Slides>
  <Notes>12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125</vt:i4>
      </vt:variant>
    </vt:vector>
  </HeadingPairs>
  <TitlesOfParts>
    <vt:vector size="136" baseType="lpstr">
      <vt:lpstr>-apple-system</vt:lpstr>
      <vt:lpstr>PingFang SC</vt:lpstr>
      <vt:lpstr>宋体</vt:lpstr>
      <vt:lpstr>Microsoft Yahei</vt:lpstr>
      <vt:lpstr>arial</vt:lpstr>
      <vt:lpstr>arial</vt:lpstr>
      <vt:lpstr>Calibri</vt:lpstr>
      <vt:lpstr>Consolas</vt:lpstr>
      <vt:lpstr>Wingdings</vt:lpstr>
      <vt:lpstr>Office 主题</vt:lpstr>
      <vt:lpstr>BMP 图像</vt:lpstr>
      <vt:lpstr>第4讲  爬虫与网站的博弈 </vt:lpstr>
      <vt:lpstr>PowerPoint 演示文稿</vt:lpstr>
      <vt:lpstr>PowerPoint 演示文稿</vt:lpstr>
      <vt:lpstr>PowerPoint 演示文稿</vt:lpstr>
      <vt:lpstr>PowerPoint 演示文稿</vt:lpstr>
      <vt:lpstr>一、 Robot 协议</vt:lpstr>
      <vt:lpstr>PowerPoint 演示文稿</vt:lpstr>
      <vt:lpstr>PowerPoint 演示文稿</vt:lpstr>
      <vt:lpstr>PowerPoint 演示文稿</vt:lpstr>
      <vt:lpstr>PowerPoint 演示文稿</vt:lpstr>
      <vt:lpstr>PowerPoint 演示文稿</vt:lpstr>
      <vt:lpstr>二、  User-agent</vt:lpstr>
      <vt:lpstr>python解析user_agent的方法</vt:lpstr>
      <vt:lpstr>PowerPoint 演示文稿</vt:lpstr>
      <vt:lpstr>fake_useragent</vt:lpstr>
      <vt:lpstr>PowerPoint 演示文稿</vt:lpstr>
      <vt:lpstr>PowerPoint 演示文稿</vt:lpstr>
      <vt:lpstr>使用Requests  模块  </vt:lpstr>
      <vt:lpstr>使用  scrapy </vt:lpstr>
      <vt:lpstr>三、  IP屏蔽</vt:lpstr>
      <vt:lpstr>代理服务器</vt:lpstr>
      <vt:lpstr>PowerPoint 演示文稿</vt:lpstr>
      <vt:lpstr>Scrapy   middlewares.py</vt:lpstr>
      <vt:lpstr>settings.py</vt:lpstr>
      <vt:lpstr>爬虫代理池</vt:lpstr>
      <vt:lpstr>检查代理是否可用</vt:lpstr>
      <vt:lpstr>四 、  用户登陆 </vt:lpstr>
      <vt:lpstr>PowerPoint 演示文稿</vt:lpstr>
      <vt:lpstr>PowerPoint 演示文稿</vt:lpstr>
      <vt:lpstr>发送get请求 </vt:lpstr>
      <vt:lpstr>构造一个携带参数的POST请求</vt:lpstr>
      <vt:lpstr>Scrapy发送post请求</vt:lpstr>
      <vt:lpstr>分析post过程中隐藏的变量名？</vt:lpstr>
      <vt:lpstr> Cookie</vt:lpstr>
      <vt:lpstr>PowerPoint 演示文稿</vt:lpstr>
      <vt:lpstr>PowerPoint 演示文稿</vt:lpstr>
      <vt:lpstr>PowerPoint 演示文稿</vt:lpstr>
      <vt:lpstr>PowerPoint 演示文稿</vt:lpstr>
      <vt:lpstr>PowerPoint 演示文稿</vt:lpstr>
      <vt:lpstr>PowerPoint 演示文稿</vt:lpstr>
      <vt:lpstr>Cookiejar  模块</vt:lpstr>
      <vt:lpstr>PowerPoint 演示文稿</vt:lpstr>
      <vt:lpstr>PowerPoint 演示文稿</vt:lpstr>
      <vt:lpstr>分析post过程中隐藏的变量名？</vt:lpstr>
      <vt:lpstr>五、模拟浏览器进行交互</vt:lpstr>
      <vt:lpstr>PowerPoint 演示文稿</vt:lpstr>
      <vt:lpstr>5.1   爬虫神器：selenium</vt:lpstr>
      <vt:lpstr>PowerPoint 演示文稿</vt:lpstr>
      <vt:lpstr>PowerPoint 演示文稿</vt:lpstr>
      <vt:lpstr>PowerPoint 演示文稿</vt:lpstr>
      <vt:lpstr>PowerPoint 演示文稿</vt:lpstr>
      <vt:lpstr>PowerPoint 演示文稿</vt:lpstr>
      <vt:lpstr>PowerPoint 演示文稿</vt:lpstr>
      <vt:lpstr>webdriver模板</vt:lpstr>
      <vt:lpstr>5.2  selenium模拟用户操作</vt:lpstr>
      <vt:lpstr>元素交互操作</vt:lpstr>
      <vt:lpstr>模拟登录</vt:lpstr>
      <vt:lpstr>WebDriver操作cookie的方法</vt:lpstr>
      <vt:lpstr>PowerPoint 演示文稿</vt:lpstr>
      <vt:lpstr>PowerPoint 演示文稿</vt:lpstr>
      <vt:lpstr>使用cookie</vt:lpstr>
      <vt:lpstr>5.3   模拟AJAX</vt:lpstr>
      <vt:lpstr>Ajax工作原理 ★</vt:lpstr>
      <vt:lpstr>PowerPoint 演示文稿</vt:lpstr>
      <vt:lpstr>例子：python网络爬虫抓取ajax动态网页数据： 以抓取KFC门店地址为例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应用实例 实例1：懒加载   </vt:lpstr>
      <vt:lpstr>PowerPoint 演示文稿</vt:lpstr>
      <vt:lpstr>PowerPoint 演示文稿</vt:lpstr>
      <vt:lpstr>PowerPoint 演示文稿</vt:lpstr>
      <vt:lpstr>PowerPoint 演示文稿</vt:lpstr>
      <vt:lpstr>实例2  ：iframe</vt:lpstr>
      <vt:lpstr>网易云音乐</vt:lpstr>
      <vt:lpstr>PowerPoint 演示文稿</vt:lpstr>
      <vt:lpstr>分页的问题</vt:lpstr>
      <vt:lpstr>PowerPoint 演示文稿</vt:lpstr>
      <vt:lpstr>5.5 在 Scrapy 项目中整合 Selenium</vt:lpstr>
      <vt:lpstr>PowerPoint 演示文稿</vt:lpstr>
      <vt:lpstr>PowerPoint 演示文稿</vt:lpstr>
      <vt:lpstr>PowerPoint 演示文稿</vt:lpstr>
      <vt:lpstr>PowerPoint 演示文稿</vt:lpstr>
      <vt:lpstr>六、  验证码</vt:lpstr>
      <vt:lpstr>6.1 获取图片</vt:lpstr>
      <vt:lpstr>屏幕截图</vt:lpstr>
      <vt:lpstr>验证码定位</vt:lpstr>
      <vt:lpstr>PowerPoint 演示文稿</vt:lpstr>
      <vt:lpstr>6.2 图片处理：Pillow与PIL模块</vt:lpstr>
      <vt:lpstr>PowerPoint 演示文稿</vt:lpstr>
      <vt:lpstr> </vt:lpstr>
      <vt:lpstr>6.3   OCR</vt:lpstr>
      <vt:lpstr>百度云OCR</vt:lpstr>
      <vt:lpstr>更多的OCR</vt:lpstr>
      <vt:lpstr>Tesseract模块</vt:lpstr>
      <vt:lpstr>PowerPoint 演示文稿</vt:lpstr>
      <vt:lpstr>PowerPoint 演示文稿</vt:lpstr>
      <vt:lpstr>PowerPoint 演示文稿</vt:lpstr>
      <vt:lpstr>6.4  图片滑动验证码</vt:lpstr>
      <vt:lpstr>PowerPoint 演示文稿</vt:lpstr>
      <vt:lpstr>Bilibili登陆系统验证码破译</vt:lpstr>
      <vt:lpstr>PowerPoint 演示文稿</vt:lpstr>
      <vt:lpstr>PowerPoint 演示文稿</vt:lpstr>
      <vt:lpstr>PowerPoint 演示文稿</vt:lpstr>
      <vt:lpstr>PowerPoint 演示文稿</vt:lpstr>
      <vt:lpstr>PowerPoint 演示文稿</vt:lpstr>
      <vt:lpstr>PowerPoint 演示文稿</vt:lpstr>
      <vt:lpstr>例子2：京东</vt:lpstr>
      <vt:lpstr>PowerPoint 演示文稿</vt:lpstr>
      <vt:lpstr>PowerPoint 演示文稿</vt:lpstr>
      <vt:lpstr>PowerPoint 演示文稿</vt:lpstr>
      <vt:lpstr>B站  ---点触验证码</vt:lpstr>
      <vt:lpstr>PowerPoint 演示文稿</vt:lpstr>
      <vt:lpstr>B站  ---点触验证码</vt:lpstr>
      <vt:lpstr>PowerPoint 演示文稿</vt:lpstr>
      <vt:lpstr>极速漫画网站www.1kkk.com的登录界面</vt:lpstr>
      <vt:lpstr>PowerPoint 演示文稿</vt:lpstr>
      <vt:lpstr>PowerPoint 演示文稿</vt:lpstr>
      <vt:lpstr>PowerPoint 演示文稿</vt:lpstr>
      <vt:lpstr>PowerPoint 演示文稿</vt:lpstr>
      <vt:lpstr>FONT-FACE拼凑式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第4讲  爬虫与网站的博弈 </dc:title>
  <dc:creator>Administrator</dc:creator>
  <cp:lastModifiedBy>星宇 贾</cp:lastModifiedBy>
  <cp:revision>34</cp:revision>
  <dcterms:created xsi:type="dcterms:W3CDTF">2020-10-05T00:46:42Z</dcterms:created>
  <dcterms:modified xsi:type="dcterms:W3CDTF">2023-06-03T13:05:53Z</dcterms:modified>
</cp:coreProperties>
</file>